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38" r:id="rId2"/>
  </p:sldMasterIdLst>
  <p:sldIdLst>
    <p:sldId id="256" r:id="rId3"/>
    <p:sldId id="263" r:id="rId4"/>
    <p:sldId id="257" r:id="rId5"/>
    <p:sldId id="262" r:id="rId6"/>
    <p:sldId id="260" r:id="rId7"/>
    <p:sldId id="261" r:id="rId8"/>
    <p:sldId id="258" r:id="rId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24" d="100"/>
          <a:sy n="124" d="100"/>
        </p:scale>
        <p:origin x="12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02EB17-02A7-4DA3-80DE-6B6BFF178D0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dirty="0"/>
              <a:t>マスター タイトルの書式設定</a:t>
            </a:r>
          </a:p>
        </p:txBody>
      </p:sp>
      <p:sp>
        <p:nvSpPr>
          <p:cNvPr id="3" name="サブタイトル 2">
            <a:extLst>
              <a:ext uri="{FF2B5EF4-FFF2-40B4-BE49-F238E27FC236}">
                <a16:creationId xmlns:a16="http://schemas.microsoft.com/office/drawing/2014/main" id="{04F46063-C0A2-4668-B32D-7BBD968D59F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00C6B18-E2D1-4B1A-ADE0-79ECE9FCAD8A}"/>
              </a:ext>
            </a:extLst>
          </p:cNvPr>
          <p:cNvSpPr>
            <a:spLocks noGrp="1"/>
          </p:cNvSpPr>
          <p:nvPr>
            <p:ph type="dt" sz="half" idx="10"/>
          </p:nvPr>
        </p:nvSpPr>
        <p:spPr>
          <a:xfrm>
            <a:off x="628650" y="6267135"/>
            <a:ext cx="2057400" cy="365125"/>
          </a:xfrm>
        </p:spPr>
        <p:txBody>
          <a:body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4DA4D90-F8CF-4D69-B5BD-5BE0BE84E067}"/>
              </a:ext>
            </a:extLst>
          </p:cNvPr>
          <p:cNvSpPr>
            <a:spLocks noGrp="1"/>
          </p:cNvSpPr>
          <p:nvPr>
            <p:ph type="ftr" sz="quarter" idx="11"/>
          </p:nvPr>
        </p:nvSpPr>
        <p:spPr>
          <a:xfrm>
            <a:off x="3028950" y="6267135"/>
            <a:ext cx="3086100" cy="365125"/>
          </a:xfr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0A9C40-1C9E-445C-AEC7-22F1EB3ACD7F}"/>
              </a:ext>
            </a:extLst>
          </p:cNvPr>
          <p:cNvSpPr>
            <a:spLocks noGrp="1"/>
          </p:cNvSpPr>
          <p:nvPr>
            <p:ph type="sldNum" sz="quarter" idx="12"/>
          </p:nvPr>
        </p:nvSpPr>
        <p:spPr>
          <a:xfrm>
            <a:off x="6457950" y="6267135"/>
            <a:ext cx="2057400" cy="365125"/>
          </a:xfrm>
        </p:spPr>
        <p:txBody>
          <a:bodyPr/>
          <a:lstStyle/>
          <a:p>
            <a:fld id="{91734205-2396-47EE-95F7-142781EF0560}"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69FF6411-F9AC-4534-9F49-103AC2BD7366}"/>
              </a:ext>
            </a:extLst>
          </p:cNvPr>
          <p:cNvSpPr/>
          <p:nvPr userDrawn="1"/>
        </p:nvSpPr>
        <p:spPr>
          <a:xfrm>
            <a:off x="183995" y="323385"/>
            <a:ext cx="8803888"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2A736B02-3439-4958-A5FB-5E39305216B6}"/>
              </a:ext>
            </a:extLst>
          </p:cNvPr>
          <p:cNvSpPr/>
          <p:nvPr userDrawn="1"/>
        </p:nvSpPr>
        <p:spPr>
          <a:xfrm>
            <a:off x="183995" y="6130610"/>
            <a:ext cx="8803888"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DFBE0D0-E4DB-4D90-8A93-756312A102C3}"/>
              </a:ext>
            </a:extLst>
          </p:cNvPr>
          <p:cNvSpPr/>
          <p:nvPr userDrawn="1"/>
        </p:nvSpPr>
        <p:spPr>
          <a:xfrm>
            <a:off x="183995" y="6445399"/>
            <a:ext cx="8803888" cy="23007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9BC1C553-0319-4207-AA74-966C2D0A0C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9616" y="670966"/>
            <a:ext cx="1802767" cy="416744"/>
          </a:xfrm>
          <a:prstGeom prst="rect">
            <a:avLst/>
          </a:prstGeom>
        </p:spPr>
      </p:pic>
    </p:spTree>
    <p:extLst>
      <p:ext uri="{BB962C8B-B14F-4D97-AF65-F5344CB8AC3E}">
        <p14:creationId xmlns:p14="http://schemas.microsoft.com/office/powerpoint/2010/main" val="71841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1AF534-8AA5-4848-8074-7C0CFA2A895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24D63E-32DF-408D-9C50-47A0CF745A2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4D357D-B45B-408D-BE1A-5F29CABE5710}"/>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A7DDCA16-5ED4-4003-98E8-5EB9164241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7CD6ED-B8FA-4905-BD61-5461BEC338EF}"/>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164656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2D9DDD-2014-4EBE-9BF5-9E54087E03D6}"/>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ECFA76-28D3-45E8-A998-7EC9BB74D59C}"/>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6FC6C4-CDBF-4FBF-BEC9-568F4B31EC8E}"/>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9D900FA-B62C-4C35-B06D-4582832D85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2BD483-6D41-4EA1-8DEE-E8B969B072B2}"/>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3296088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A8169-D11E-42BE-96F9-561DC2B933FC}"/>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18C41FF7-636B-4393-BD91-E093DAB188D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57D1E54-6964-4D86-9160-2DC09276F88B}"/>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3D10E14-0140-4B48-B4BF-29FD2AF909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B3F2A6-AA51-49B2-BA3A-AF82F73A4E31}"/>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292636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AE1A4-E696-4532-9125-BCC7E5B9F19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5FCC6E-59A3-4D7D-8AF5-AF9E31D17F4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182792E-922F-4D71-BBE9-ECC83C128961}"/>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58182BDB-7CF9-4C82-B3BF-4833A70093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9526A8D-278B-4C53-91FB-369A98B5F42D}"/>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3048403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7A17CC-9700-4FC6-B31C-14EEB3E42490}"/>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F31CF61-09EA-4B2C-8397-F4DC4BCF33F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80A5E54-86AB-49F3-92FD-E9A5824DF2C0}"/>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CFA563DA-152D-4046-B021-C96B063EBD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40A304-DA15-40D5-8993-AF28BFDA4FED}"/>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2929950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8E78E3-F9B2-4FC1-ADB5-9065FD0F48B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8EF4404-3C52-4065-AD5B-D4A8680671A9}"/>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AB7EB1E-26AA-4E86-ACB6-BC34717325F3}"/>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4B988EC-4C66-40EE-BCFE-A74D9EFBBEB4}"/>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20990B2E-DE2E-4425-BA58-3B13D8583F1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0704DA2-0CEE-4FBF-A770-AC1DBCEE7D91}"/>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725020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42E2B8-4DB9-4072-A2C1-356244E0658C}"/>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3C9B80-7D0A-452C-AD48-5CF655DE2F6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B9E0CA9-0299-4979-B99A-DFE057C2F420}"/>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6203882-25F2-4B85-913A-A2B8B87F893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270B276-8433-4AF1-86EC-6BF7472E4880}"/>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B469877-FC9C-4CCE-A65B-71C354ECF470}"/>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AB7C5B52-9E66-4C45-8E68-873725ADAEC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364BD6C-95DE-4544-B0D9-EAF55622A1AE}"/>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607386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54EC7F-D58F-4D6A-A341-7A510B6991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E12B1B4-226F-4D1E-AE86-6257C85B0ED7}"/>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2FB87F37-C020-4F08-BC58-B1026CFF81D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4D23DDA-6B10-425E-83F1-11EDA92A154E}"/>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4714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245DFE-517C-4D19-A63C-44EEB7389F11}"/>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B2651E76-270F-4C4E-B63C-8EDFB802BDC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A58B9F-2B30-400C-B0D6-090914B5C06B}"/>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39108715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0F624D-795F-4407-95B7-15990355F67B}"/>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B569C2-1772-42BB-8D0D-CE6E42D2AD3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07D765D-5C38-4470-901A-34C1FFFA01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EF7C3B-ACA1-4CB0-AC9F-2D6961019CF4}"/>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A30CEDDF-9565-402A-8EF9-1A473F88A0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E53B6E-093C-40E9-A2ED-9E3E337B3554}"/>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41867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4CF8F-D80B-4A56-95C2-B89BE92BEF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B12641B-D90C-4B09-89CA-BED8651133B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FF9254-DB55-4CD5-8267-4E9ABEBA782C}"/>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1B80AB0-452A-4703-8824-165921B4D1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722094-13E1-435D-9282-9392DEADF452}"/>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19112801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9823D6-07D5-4243-A614-FB904AC1D273}"/>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59B8FA4-0ACD-4A35-A7FE-AB38B9D32AA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36EB0A-5834-448C-B7DE-90800A8E02E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4A8E46-5E9D-40AE-AC2B-059965B31F4E}"/>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1900EE91-7805-4739-BAD9-4AD9057D6D0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D7AC73-3605-4C4D-97F0-4E8DD615054F}"/>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950069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2459B-A4C3-4AB8-8DB8-EBB7BC6D35B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AFDACA-00F3-4197-8DC0-BD6C90462B0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2E86C7-1CA6-4CBD-ADA5-5F82AB76286B}"/>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DCBAF497-245A-4B39-94EE-FBDCE8F6B1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81F6AD-84F1-457F-A04C-94780732EB97}"/>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026832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4320711-4F9B-4F01-85DD-6192D030894F}"/>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A792BE2-CFC9-4B2E-A4D8-FE5B3D65BE33}"/>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C6786D-4BBC-42FB-B689-6EA9721B935E}"/>
              </a:ext>
            </a:extLst>
          </p:cNvPr>
          <p:cNvSpPr>
            <a:spLocks noGrp="1"/>
          </p:cNvSpPr>
          <p:nvPr>
            <p:ph type="dt" sz="half" idx="10"/>
          </p:nvPr>
        </p:nvSpPr>
        <p:spPr/>
        <p:txBody>
          <a:body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E183AC54-2E36-433E-BE51-9B79681D5B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5E3E52-3DD1-4BF4-9568-366EC9822C8B}"/>
              </a:ext>
            </a:extLst>
          </p:cNvPr>
          <p:cNvSpPr>
            <a:spLocks noGrp="1"/>
          </p:cNvSpPr>
          <p:nvPr>
            <p:ph type="sldNum" sz="quarter" idx="12"/>
          </p:nvPr>
        </p:nvSpPr>
        <p:spPr/>
        <p:txBody>
          <a:body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129181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F434D-0970-4EFA-8D3A-2F15CB86A8B9}"/>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984D03-5533-4B4E-9112-085831DB903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0557169-1B90-40DC-9E24-37C2CC4E5A70}"/>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7D6D5226-F4E6-4342-8F79-C65B940A80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B8D37F-D0E2-49F7-965F-F5FAAA88F4FB}"/>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205621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FF3B0F-BC48-42AF-AD47-EA77BF789F3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7FE65B-E882-4471-87E8-6BECBD2A40FF}"/>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A7F6DE7-CB01-487B-B118-3144A4409543}"/>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2CBF0F-547F-45A2-B0CA-76AFC052D618}"/>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F621EEDA-C977-47A8-8342-E508F118D9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0848AB-1EDD-442C-829E-35A9CF2FEC56}"/>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83226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DFFC39-ACAC-4E77-AF6E-BB27D58613CE}"/>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82F919E-6C77-475C-9749-6FEB18C27A6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89469B6-1D37-468F-A0BB-DE25ED989EC5}"/>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DC97E29-BE76-46E8-851D-C5A33CEA885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1FC8C23-E0B2-40AF-A21D-14AE04049EF0}"/>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F9E96E8-A654-498A-AD8D-D0BA0A15880E}"/>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8CF8C1DC-400D-4E16-AFD3-ED33A633CD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214D49-B5F6-44CE-9032-E2B01F017630}"/>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1210523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35FFB-9DC7-4AF7-B163-0AEECDDDAE6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DAA42C-63B8-470D-8B10-5B3CB577AEEB}"/>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330A7D3B-5390-4AD8-B347-6CF534864E2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28F5C27-9B72-47F0-8166-902F0B694142}"/>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188850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C9955D7-EC4F-457D-8E94-2FBC659FFA3E}"/>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192C16F4-5CC3-4F49-809F-0CEEDDEA26C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567DF0E-0F36-498A-A6BE-67FCD51870E3}"/>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422216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3148A0-76FB-42C3-870C-C646B4FC9B57}"/>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1C7BB70-4C19-4701-82A7-96A9FE1510B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D74B1E-8653-4F66-81DD-898452ECD38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631CC6-B5C0-4E16-A73A-B377CBFD3E26}"/>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CAF47807-9907-49BA-BFF3-2C9523CD6EE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CC4E57-EAF4-4F3F-A1BE-066D10607D8F}"/>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397016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FD1C00-FC71-4E07-965A-6D17E2CA7BF7}"/>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E238560-E4AE-4194-A5BD-43765F89DC7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C1F9E3E-AB1B-44F4-86CF-AE468F0E94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E5216A5-193A-420C-9F9F-6BFDEB3093AE}"/>
              </a:ext>
            </a:extLst>
          </p:cNvPr>
          <p:cNvSpPr>
            <a:spLocks noGrp="1"/>
          </p:cNvSpPr>
          <p:nvPr>
            <p:ph type="dt" sz="half" idx="10"/>
          </p:nvPr>
        </p:nvSpPr>
        <p:spPr/>
        <p:txBody>
          <a:bodyPr/>
          <a:lstStyle/>
          <a:p>
            <a:fld id="{660FE739-B4E2-4E76-BA79-CF0B8DC6E6A9}"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8C58721E-EEBA-47DB-BF59-A6A0F889B3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F69706-414B-4AE1-8EF9-A9C94733038C}"/>
              </a:ext>
            </a:extLst>
          </p:cNvPr>
          <p:cNvSpPr>
            <a:spLocks noGrp="1"/>
          </p:cNvSpPr>
          <p:nvPr>
            <p:ph type="sldNum" sz="quarter" idx="12"/>
          </p:nvPr>
        </p:nvSpPr>
        <p:spPr/>
        <p:txBody>
          <a:body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135110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9C1DC9C-4515-487F-AB02-E3E286F1E20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0ECC6A-24FF-45CF-A9E8-D1BA449D491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3EDE9F-D05C-4346-9D98-3C26E0AF504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60FE739-B4E2-4E76-BA79-CF0B8DC6E6A9}"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AF3325D5-8773-485A-8BFC-FB25143F8ED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9643584-9239-4E38-9BF6-1EE7DAEB3F7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734205-2396-47EE-95F7-142781EF0560}" type="slidenum">
              <a:rPr kumimoji="1" lang="ja-JP" altLang="en-US" smtClean="0"/>
              <a:t>‹#›</a:t>
            </a:fld>
            <a:endParaRPr kumimoji="1" lang="ja-JP" altLang="en-US"/>
          </a:p>
        </p:txBody>
      </p:sp>
    </p:spTree>
    <p:extLst>
      <p:ext uri="{BB962C8B-B14F-4D97-AF65-F5344CB8AC3E}">
        <p14:creationId xmlns:p14="http://schemas.microsoft.com/office/powerpoint/2010/main" val="336417566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6DC4FD9-79CD-4BFC-874F-613E99B6480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90B1DE4-60B4-4E72-BF67-183C7664A64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CC6810-4637-40C8-AB6D-FC885B66C76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41EC9-3EB3-409F-8800-BDBBDA11DD23}"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3B495E40-9C04-45C7-A790-DABBAA4498D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07DEE61-3633-48EB-A69E-212DF714BBC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FF649-24BD-4FE6-A816-18DFDCED38EA}" type="slidenum">
              <a:rPr kumimoji="1" lang="ja-JP" altLang="en-US" smtClean="0"/>
              <a:t>‹#›</a:t>
            </a:fld>
            <a:endParaRPr kumimoji="1" lang="ja-JP" altLang="en-US"/>
          </a:p>
        </p:txBody>
      </p:sp>
    </p:spTree>
    <p:extLst>
      <p:ext uri="{BB962C8B-B14F-4D97-AF65-F5344CB8AC3E}">
        <p14:creationId xmlns:p14="http://schemas.microsoft.com/office/powerpoint/2010/main" val="421848490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mailto:&#65359;&#65345;&#65363;&#65353;&#65363;&#65347;&#65345;&#65362;&#65349;&#65349;&#65362;@aj.wakwa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F853E2-BAC0-484C-ABA1-3F2B9371823B}"/>
              </a:ext>
            </a:extLst>
          </p:cNvPr>
          <p:cNvSpPr>
            <a:spLocks noGrp="1"/>
          </p:cNvSpPr>
          <p:nvPr>
            <p:ph type="ctrTitle"/>
          </p:nvPr>
        </p:nvSpPr>
        <p:spPr>
          <a:xfrm>
            <a:off x="1143000" y="1209663"/>
            <a:ext cx="6858000" cy="1604110"/>
          </a:xfrm>
        </p:spPr>
        <p:txBody>
          <a:bodyPr>
            <a:normAutofit fontScale="90000"/>
          </a:bodyPr>
          <a:lstStyle/>
          <a:p>
            <a:br>
              <a:rPr lang="en-US" altLang="ja-JP" sz="3200" dirty="0">
                <a:latin typeface="HGP明朝E" panose="02020900000000000000" pitchFamily="18" charset="-128"/>
                <a:ea typeface="HGP明朝E" panose="02020900000000000000" pitchFamily="18" charset="-128"/>
              </a:rPr>
            </a:br>
            <a:r>
              <a:rPr lang="en-US" altLang="ja-JP" sz="3200" dirty="0">
                <a:latin typeface="HGP明朝E" panose="02020900000000000000" pitchFamily="18" charset="-128"/>
                <a:ea typeface="HGP明朝E" panose="02020900000000000000" pitchFamily="18" charset="-128"/>
              </a:rPr>
              <a:t>2025</a:t>
            </a:r>
            <a:r>
              <a:rPr kumimoji="1" lang="ja-JP" altLang="en-US" sz="3200" dirty="0">
                <a:latin typeface="HGP明朝E" panose="02020900000000000000" pitchFamily="18" charset="-128"/>
                <a:ea typeface="HGP明朝E" panose="02020900000000000000" pitchFamily="18" charset="-128"/>
              </a:rPr>
              <a:t>年</a:t>
            </a:r>
            <a:br>
              <a:rPr kumimoji="1" lang="en-US" altLang="ja-JP" sz="3200" dirty="0">
                <a:latin typeface="HGP明朝E" panose="02020900000000000000" pitchFamily="18" charset="-128"/>
                <a:ea typeface="HGP明朝E" panose="02020900000000000000" pitchFamily="18" charset="-128"/>
              </a:rPr>
            </a:br>
            <a:r>
              <a:rPr kumimoji="1" lang="ja-JP" altLang="en-US" sz="3200" dirty="0">
                <a:latin typeface="HGP明朝E" panose="02020900000000000000" pitchFamily="18" charset="-128"/>
                <a:ea typeface="HGP明朝E" panose="02020900000000000000" pitchFamily="18" charset="-128"/>
              </a:rPr>
              <a:t>一般社団法人メディカルスタディ協会</a:t>
            </a:r>
            <a:br>
              <a:rPr kumimoji="1" lang="en-US" altLang="ja-JP" sz="3200" dirty="0">
                <a:latin typeface="HGP明朝E" panose="02020900000000000000" pitchFamily="18" charset="-128"/>
                <a:ea typeface="HGP明朝E" panose="02020900000000000000" pitchFamily="18" charset="-128"/>
              </a:rPr>
            </a:br>
            <a:r>
              <a:rPr kumimoji="1" lang="ja-JP" altLang="en-US" sz="3600" dirty="0">
                <a:latin typeface="HGP明朝E" panose="02020900000000000000" pitchFamily="18" charset="-128"/>
                <a:ea typeface="HGP明朝E" panose="02020900000000000000" pitchFamily="18" charset="-128"/>
              </a:rPr>
              <a:t>医院開業勉強会</a:t>
            </a:r>
          </a:p>
        </p:txBody>
      </p:sp>
      <p:sp>
        <p:nvSpPr>
          <p:cNvPr id="4" name="タイトル 1">
            <a:extLst>
              <a:ext uri="{FF2B5EF4-FFF2-40B4-BE49-F238E27FC236}">
                <a16:creationId xmlns:a16="http://schemas.microsoft.com/office/drawing/2014/main" id="{F0D557D0-FC2E-4F13-A0F2-E6999BE9C8FE}"/>
              </a:ext>
            </a:extLst>
          </p:cNvPr>
          <p:cNvSpPr txBox="1">
            <a:spLocks/>
          </p:cNvSpPr>
          <p:nvPr/>
        </p:nvSpPr>
        <p:spPr>
          <a:xfrm>
            <a:off x="440473" y="3002079"/>
            <a:ext cx="8296507" cy="1462862"/>
          </a:xfrm>
          <a:prstGeom prst="rect">
            <a:avLst/>
          </a:prstGeom>
          <a:solidFill>
            <a:schemeClr val="accent1">
              <a:lumMod val="20000"/>
              <a:lumOff val="80000"/>
            </a:schemeClr>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3200" b="1" dirty="0">
                <a:latin typeface="HGP明朝E" panose="02020900000000000000" pitchFamily="18" charset="-128"/>
                <a:ea typeface="HGP明朝E" panose="02020900000000000000" pitchFamily="18" charset="-128"/>
              </a:rPr>
              <a:t>成功する医院開業の秘訣</a:t>
            </a:r>
            <a:endParaRPr lang="en-US" altLang="ja-JP" sz="3200" b="1"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～開業準備から集患戦略まで徹底解説！～</a:t>
            </a:r>
            <a:endParaRPr lang="ja-JP" altLang="en-US" sz="3600" dirty="0">
              <a:latin typeface="HGP明朝E" panose="02020900000000000000" pitchFamily="18" charset="-128"/>
              <a:ea typeface="HGP明朝E" panose="02020900000000000000" pitchFamily="18" charset="-128"/>
            </a:endParaRPr>
          </a:p>
        </p:txBody>
      </p:sp>
      <p:sp>
        <p:nvSpPr>
          <p:cNvPr id="5" name="タイトル 1">
            <a:extLst>
              <a:ext uri="{FF2B5EF4-FFF2-40B4-BE49-F238E27FC236}">
                <a16:creationId xmlns:a16="http://schemas.microsoft.com/office/drawing/2014/main" id="{6BBD7BC7-1E3C-474F-BCF9-46D4F983DF04}"/>
              </a:ext>
            </a:extLst>
          </p:cNvPr>
          <p:cNvSpPr txBox="1">
            <a:spLocks/>
          </p:cNvSpPr>
          <p:nvPr/>
        </p:nvSpPr>
        <p:spPr>
          <a:xfrm>
            <a:off x="440472" y="4464941"/>
            <a:ext cx="8296507" cy="730405"/>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3200" b="1" dirty="0">
                <a:solidFill>
                  <a:schemeClr val="bg1"/>
                </a:solidFill>
                <a:latin typeface="HGP明朝E" panose="02020900000000000000" pitchFamily="18" charset="-128"/>
                <a:ea typeface="HGP明朝E" panose="02020900000000000000" pitchFamily="18" charset="-128"/>
              </a:rPr>
              <a:t>協賛のお願い</a:t>
            </a:r>
            <a:endParaRPr lang="ja-JP" altLang="en-US" sz="3600" dirty="0">
              <a:solidFill>
                <a:schemeClr val="bg1"/>
              </a:solidFill>
              <a:latin typeface="HGP明朝E" panose="02020900000000000000" pitchFamily="18" charset="-128"/>
              <a:ea typeface="HGP明朝E" panose="02020900000000000000" pitchFamily="18" charset="-128"/>
            </a:endParaRPr>
          </a:p>
        </p:txBody>
      </p:sp>
      <p:sp>
        <p:nvSpPr>
          <p:cNvPr id="6" name="タイトル 1">
            <a:extLst>
              <a:ext uri="{FF2B5EF4-FFF2-40B4-BE49-F238E27FC236}">
                <a16:creationId xmlns:a16="http://schemas.microsoft.com/office/drawing/2014/main" id="{5B2667E8-A30B-4B32-9E67-BD0E8D5A77E4}"/>
              </a:ext>
            </a:extLst>
          </p:cNvPr>
          <p:cNvSpPr txBox="1">
            <a:spLocks/>
          </p:cNvSpPr>
          <p:nvPr/>
        </p:nvSpPr>
        <p:spPr>
          <a:xfrm>
            <a:off x="1022195" y="5335851"/>
            <a:ext cx="6858000" cy="48072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000" dirty="0">
                <a:latin typeface="HGP明朝E" panose="02020900000000000000" pitchFamily="18" charset="-128"/>
                <a:ea typeface="HGP明朝E" panose="02020900000000000000" pitchFamily="18" charset="-128"/>
              </a:rPr>
              <a:t>主催：一般社団法人 メディカルスタディ協会 関西</a:t>
            </a:r>
          </a:p>
        </p:txBody>
      </p:sp>
    </p:spTree>
    <p:extLst>
      <p:ext uri="{BB962C8B-B14F-4D97-AF65-F5344CB8AC3E}">
        <p14:creationId xmlns:p14="http://schemas.microsoft.com/office/powerpoint/2010/main" val="2330324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03AB2-E326-E0D3-52F7-12CAF5AF9E02}"/>
            </a:ext>
          </a:extLst>
        </p:cNvPr>
        <p:cNvGrpSpPr/>
        <p:nvPr/>
      </p:nvGrpSpPr>
      <p:grpSpPr>
        <a:xfrm>
          <a:off x="0" y="0"/>
          <a:ext cx="0" cy="0"/>
          <a:chOff x="0" y="0"/>
          <a:chExt cx="0" cy="0"/>
        </a:xfrm>
      </p:grpSpPr>
      <p:sp>
        <p:nvSpPr>
          <p:cNvPr id="8" name="タイトル 1">
            <a:extLst>
              <a:ext uri="{FF2B5EF4-FFF2-40B4-BE49-F238E27FC236}">
                <a16:creationId xmlns:a16="http://schemas.microsoft.com/office/drawing/2014/main" id="{43A046BF-C39F-C846-2542-2D808C4F2AD4}"/>
              </a:ext>
            </a:extLst>
          </p:cNvPr>
          <p:cNvSpPr txBox="1">
            <a:spLocks/>
          </p:cNvSpPr>
          <p:nvPr/>
        </p:nvSpPr>
        <p:spPr>
          <a:xfrm>
            <a:off x="440472" y="1170871"/>
            <a:ext cx="8296507" cy="607750"/>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dirty="0">
                <a:solidFill>
                  <a:schemeClr val="bg1"/>
                </a:solidFill>
                <a:latin typeface="HGP明朝E" panose="02020900000000000000" pitchFamily="18" charset="-128"/>
                <a:ea typeface="HGP明朝E" panose="02020900000000000000" pitchFamily="18" charset="-128"/>
              </a:rPr>
              <a:t>はじめに</a:t>
            </a:r>
          </a:p>
        </p:txBody>
      </p:sp>
      <p:sp>
        <p:nvSpPr>
          <p:cNvPr id="16" name="タイトル 1">
            <a:extLst>
              <a:ext uri="{FF2B5EF4-FFF2-40B4-BE49-F238E27FC236}">
                <a16:creationId xmlns:a16="http://schemas.microsoft.com/office/drawing/2014/main" id="{BCD55993-B65A-50B3-FCC8-922C87F4BD02}"/>
              </a:ext>
            </a:extLst>
          </p:cNvPr>
          <p:cNvSpPr txBox="1">
            <a:spLocks/>
          </p:cNvSpPr>
          <p:nvPr/>
        </p:nvSpPr>
        <p:spPr>
          <a:xfrm>
            <a:off x="532680" y="2044415"/>
            <a:ext cx="4961707" cy="3901761"/>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800" dirty="0">
                <a:latin typeface="HGP明朝E" panose="02020900000000000000" pitchFamily="18" charset="-128"/>
                <a:ea typeface="HGP明朝E" panose="02020900000000000000" pitchFamily="18" charset="-128"/>
              </a:rPr>
              <a:t>この度は、医院開業勉強会へのブース出展のお申込みをご検討いただき、誠にありがとうございます。</a:t>
            </a:r>
            <a:endParaRPr lang="en-US" altLang="ja-JP" sz="18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a:p>
            <a:pPr algn="l"/>
            <a:r>
              <a:rPr lang="ja-JP" altLang="en-US" sz="1800" dirty="0">
                <a:latin typeface="HGP明朝E" panose="02020900000000000000" pitchFamily="18" charset="-128"/>
                <a:ea typeface="HGP明朝E" panose="02020900000000000000" pitchFamily="18" charset="-128"/>
              </a:rPr>
              <a:t>当会は、東京・大阪・名古屋・福岡の</a:t>
            </a:r>
            <a:r>
              <a:rPr lang="en-US" altLang="ja-JP" sz="1800" dirty="0">
                <a:latin typeface="HGP明朝E" panose="02020900000000000000" pitchFamily="18" charset="-128"/>
                <a:ea typeface="HGP明朝E" panose="02020900000000000000" pitchFamily="18" charset="-128"/>
              </a:rPr>
              <a:t>4</a:t>
            </a:r>
            <a:r>
              <a:rPr lang="ja-JP" altLang="en-US" sz="1800" dirty="0">
                <a:latin typeface="HGP明朝E" panose="02020900000000000000" pitchFamily="18" charset="-128"/>
                <a:ea typeface="HGP明朝E" panose="02020900000000000000" pitchFamily="18" charset="-128"/>
              </a:rPr>
              <a:t>都市にて同時開催しております。</a:t>
            </a:r>
            <a:endParaRPr lang="en-US" altLang="ja-JP" sz="18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a:p>
            <a:pPr algn="l"/>
            <a:r>
              <a:rPr lang="ja-JP" altLang="en-US" sz="1800" dirty="0">
                <a:latin typeface="HGP明朝E" panose="02020900000000000000" pitchFamily="18" charset="-128"/>
                <a:ea typeface="HGP明朝E" panose="02020900000000000000" pitchFamily="18" charset="-128"/>
              </a:rPr>
              <a:t>お陰様で、大阪での開催も今年で</a:t>
            </a:r>
            <a:r>
              <a:rPr lang="en-US" altLang="ja-JP" sz="1800" dirty="0">
                <a:latin typeface="HGP明朝E" panose="02020900000000000000" pitchFamily="18" charset="-128"/>
                <a:ea typeface="HGP明朝E" panose="02020900000000000000" pitchFamily="18" charset="-128"/>
              </a:rPr>
              <a:t>16</a:t>
            </a:r>
            <a:r>
              <a:rPr lang="ja-JP" altLang="en-US" sz="1800" dirty="0">
                <a:latin typeface="HGP明朝E" panose="02020900000000000000" pitchFamily="18" charset="-128"/>
                <a:ea typeface="HGP明朝E" panose="02020900000000000000" pitchFamily="18" charset="-128"/>
              </a:rPr>
              <a:t>回目を迎えます。</a:t>
            </a:r>
            <a:endParaRPr lang="en-US" altLang="ja-JP" sz="18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a:p>
            <a:pPr algn="l"/>
            <a:r>
              <a:rPr lang="ja-JP" altLang="en-US" sz="1800" dirty="0">
                <a:latin typeface="HGP明朝E" panose="02020900000000000000" pitchFamily="18" charset="-128"/>
                <a:ea typeface="HGP明朝E" panose="02020900000000000000" pitchFamily="18" charset="-128"/>
              </a:rPr>
              <a:t>当日は、出展企業様と参加ドクターとの交流の場として、参加ドクターへのより良い開業サポートと、出展企業様にとってのビジネスチャンスとなるようなイベントにしたいと考えております。</a:t>
            </a:r>
            <a:endParaRPr lang="en-US" altLang="ja-JP" sz="18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a:p>
            <a:pPr algn="l"/>
            <a:r>
              <a:rPr lang="ja-JP" altLang="en-US" sz="1800" dirty="0">
                <a:latin typeface="HGP明朝E" panose="02020900000000000000" pitchFamily="18" charset="-128"/>
                <a:ea typeface="HGP明朝E" panose="02020900000000000000" pitchFamily="18" charset="-128"/>
              </a:rPr>
              <a:t>何卒よろしくお願い申し上げます。</a:t>
            </a:r>
            <a:endParaRPr lang="en-US" altLang="ja-JP" sz="18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a:p>
            <a:pPr algn="l"/>
            <a:r>
              <a:rPr lang="ja-JP" altLang="en-US" sz="1800" dirty="0">
                <a:latin typeface="HGP明朝E" panose="02020900000000000000" pitchFamily="18" charset="-128"/>
                <a:ea typeface="HGP明朝E" panose="02020900000000000000" pitchFamily="18" charset="-128"/>
              </a:rPr>
              <a:t>　　　　　　　メディカルスタディ協会関西　事務局</a:t>
            </a:r>
            <a:endParaRPr lang="en-US" altLang="ja-JP" sz="1800" dirty="0">
              <a:latin typeface="HGP明朝E" panose="02020900000000000000" pitchFamily="18" charset="-128"/>
              <a:ea typeface="HGP明朝E" panose="02020900000000000000" pitchFamily="18" charset="-128"/>
            </a:endParaRPr>
          </a:p>
        </p:txBody>
      </p:sp>
      <p:sp>
        <p:nvSpPr>
          <p:cNvPr id="6" name="タイトル 1">
            <a:extLst>
              <a:ext uri="{FF2B5EF4-FFF2-40B4-BE49-F238E27FC236}">
                <a16:creationId xmlns:a16="http://schemas.microsoft.com/office/drawing/2014/main" id="{441CCD66-CA27-BD9B-4C5C-B8195AB449A5}"/>
              </a:ext>
            </a:extLst>
          </p:cNvPr>
          <p:cNvSpPr txBox="1">
            <a:spLocks/>
          </p:cNvSpPr>
          <p:nvPr/>
        </p:nvSpPr>
        <p:spPr>
          <a:xfrm>
            <a:off x="6129281" y="5790344"/>
            <a:ext cx="1772335" cy="357769"/>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400" dirty="0">
                <a:latin typeface="HGP明朝E" panose="02020900000000000000" pitchFamily="18" charset="-128"/>
                <a:ea typeface="HGP明朝E" panose="02020900000000000000" pitchFamily="18" charset="-128"/>
              </a:rPr>
              <a:t>※</a:t>
            </a:r>
            <a:r>
              <a:rPr lang="ja-JP" altLang="en-US" sz="1400" dirty="0">
                <a:latin typeface="HGP明朝E" panose="02020900000000000000" pitchFamily="18" charset="-128"/>
                <a:ea typeface="HGP明朝E" panose="02020900000000000000" pitchFamily="18" charset="-128"/>
              </a:rPr>
              <a:t>昨年の案内チラシ</a:t>
            </a:r>
            <a:endParaRPr lang="en-US" altLang="ja-JP" sz="1400" dirty="0">
              <a:latin typeface="HGP明朝E" panose="02020900000000000000" pitchFamily="18" charset="-128"/>
              <a:ea typeface="HGP明朝E" panose="02020900000000000000" pitchFamily="18" charset="-128"/>
            </a:endParaRPr>
          </a:p>
        </p:txBody>
      </p:sp>
      <p:pic>
        <p:nvPicPr>
          <p:cNvPr id="4" name="図 3">
            <a:extLst>
              <a:ext uri="{FF2B5EF4-FFF2-40B4-BE49-F238E27FC236}">
                <a16:creationId xmlns:a16="http://schemas.microsoft.com/office/drawing/2014/main" id="{7E23BEE4-8E73-1BE3-6810-20259084BDD5}"/>
              </a:ext>
            </a:extLst>
          </p:cNvPr>
          <p:cNvPicPr>
            <a:picLocks noChangeAspect="1"/>
          </p:cNvPicPr>
          <p:nvPr/>
        </p:nvPicPr>
        <p:blipFill>
          <a:blip r:embed="rId2"/>
          <a:srcRect l="43684" t="7895" r="32237" b="31521"/>
          <a:stretch/>
        </p:blipFill>
        <p:spPr>
          <a:xfrm>
            <a:off x="5700224" y="2067467"/>
            <a:ext cx="2630450" cy="372287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27086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F48CA66C-1099-41B1-A8FC-00D1168389F5}"/>
              </a:ext>
            </a:extLst>
          </p:cNvPr>
          <p:cNvSpPr txBox="1">
            <a:spLocks/>
          </p:cNvSpPr>
          <p:nvPr/>
        </p:nvSpPr>
        <p:spPr>
          <a:xfrm>
            <a:off x="440472" y="1170871"/>
            <a:ext cx="8296507" cy="607750"/>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a:solidFill>
                  <a:schemeClr val="bg1"/>
                </a:solidFill>
                <a:latin typeface="HGP明朝E" panose="02020900000000000000" pitchFamily="18" charset="-128"/>
                <a:ea typeface="HGP明朝E" panose="02020900000000000000" pitchFamily="18" charset="-128"/>
              </a:rPr>
              <a:t>セミナー開催概要　１</a:t>
            </a:r>
            <a:endParaRPr lang="ja-JP" altLang="en-US" sz="2800" dirty="0">
              <a:solidFill>
                <a:schemeClr val="bg1"/>
              </a:solidFill>
              <a:latin typeface="HGP明朝E" panose="02020900000000000000" pitchFamily="18" charset="-128"/>
              <a:ea typeface="HGP明朝E" panose="02020900000000000000" pitchFamily="18" charset="-128"/>
            </a:endParaRPr>
          </a:p>
        </p:txBody>
      </p:sp>
      <p:graphicFrame>
        <p:nvGraphicFramePr>
          <p:cNvPr id="9" name="表 8">
            <a:extLst>
              <a:ext uri="{FF2B5EF4-FFF2-40B4-BE49-F238E27FC236}">
                <a16:creationId xmlns:a16="http://schemas.microsoft.com/office/drawing/2014/main" id="{3451EDE6-2F2F-4FD6-A665-FDC660B54D1D}"/>
              </a:ext>
            </a:extLst>
          </p:cNvPr>
          <p:cNvGraphicFramePr>
            <a:graphicFrameLocks noGrp="1"/>
          </p:cNvGraphicFramePr>
          <p:nvPr>
            <p:extLst>
              <p:ext uri="{D42A27DB-BD31-4B8C-83A1-F6EECF244321}">
                <p14:modId xmlns:p14="http://schemas.microsoft.com/office/powerpoint/2010/main" val="3209040614"/>
              </p:ext>
            </p:extLst>
          </p:nvPr>
        </p:nvGraphicFramePr>
        <p:xfrm>
          <a:off x="440472" y="2015891"/>
          <a:ext cx="8296506" cy="3990559"/>
        </p:xfrm>
        <a:graphic>
          <a:graphicData uri="http://schemas.openxmlformats.org/drawingml/2006/table">
            <a:tbl>
              <a:tblPr firstRow="1" bandRow="1">
                <a:tableStyleId>{5C22544A-7EE6-4342-B048-85BDC9FD1C3A}</a:tableStyleId>
              </a:tblPr>
              <a:tblGrid>
                <a:gridCol w="1410630">
                  <a:extLst>
                    <a:ext uri="{9D8B030D-6E8A-4147-A177-3AD203B41FA5}">
                      <a16:colId xmlns:a16="http://schemas.microsoft.com/office/drawing/2014/main" val="1870318717"/>
                    </a:ext>
                  </a:extLst>
                </a:gridCol>
                <a:gridCol w="6885876">
                  <a:extLst>
                    <a:ext uri="{9D8B030D-6E8A-4147-A177-3AD203B41FA5}">
                      <a16:colId xmlns:a16="http://schemas.microsoft.com/office/drawing/2014/main" val="3658929509"/>
                    </a:ext>
                  </a:extLst>
                </a:gridCol>
              </a:tblGrid>
              <a:tr h="591433">
                <a:tc>
                  <a:txBody>
                    <a:bodyPr/>
                    <a:lstStyle/>
                    <a:p>
                      <a:pPr algn="ctr"/>
                      <a:r>
                        <a:rPr kumimoji="1" lang="ja-JP" altLang="en-US" sz="1400" b="0" dirty="0">
                          <a:solidFill>
                            <a:schemeClr val="tx1"/>
                          </a:solidFill>
                          <a:latin typeface="HGP明朝E" panose="02020900000000000000" pitchFamily="18" charset="-128"/>
                          <a:ea typeface="HGP明朝E" panose="02020900000000000000" pitchFamily="18" charset="-128"/>
                        </a:rPr>
                        <a:t>開催日時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b="0" dirty="0">
                          <a:solidFill>
                            <a:schemeClr val="tx1"/>
                          </a:solidFill>
                          <a:latin typeface="HGP明朝E" panose="02020900000000000000" pitchFamily="18" charset="-128"/>
                          <a:ea typeface="HGP明朝E" panose="02020900000000000000" pitchFamily="18" charset="-128"/>
                        </a:rPr>
                        <a:t>　２０２５年７月６日（日）１０：３０～</a:t>
                      </a:r>
                      <a:r>
                        <a:rPr kumimoji="1" lang="en-US" altLang="ja-JP" sz="1400" b="0" dirty="0">
                          <a:solidFill>
                            <a:schemeClr val="tx1"/>
                          </a:solidFill>
                          <a:latin typeface="HGP明朝E" panose="02020900000000000000" pitchFamily="18" charset="-128"/>
                          <a:ea typeface="HGP明朝E" panose="02020900000000000000" pitchFamily="18" charset="-128"/>
                        </a:rPr>
                        <a:t>1</a:t>
                      </a:r>
                      <a:r>
                        <a:rPr kumimoji="1" lang="ja-JP" altLang="en-US" sz="1400" b="0" dirty="0">
                          <a:solidFill>
                            <a:schemeClr val="tx1"/>
                          </a:solidFill>
                          <a:latin typeface="HGP明朝E" panose="02020900000000000000" pitchFamily="18" charset="-128"/>
                          <a:ea typeface="HGP明朝E" panose="02020900000000000000" pitchFamily="18" charset="-128"/>
                        </a:rPr>
                        <a:t>６：００</a:t>
                      </a:r>
                      <a:endParaRPr kumimoji="1" lang="en-US" altLang="ja-JP" sz="1400"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42213"/>
                  </a:ext>
                </a:extLst>
              </a:tr>
              <a:tr h="593076">
                <a:tc>
                  <a:txBody>
                    <a:bodyPr/>
                    <a:lstStyle/>
                    <a:p>
                      <a:pPr algn="ctr"/>
                      <a:r>
                        <a:rPr kumimoji="1" lang="ja-JP" altLang="en-US" sz="1400" dirty="0">
                          <a:solidFill>
                            <a:schemeClr val="tx1"/>
                          </a:solidFill>
                          <a:latin typeface="HGP明朝E" panose="02020900000000000000" pitchFamily="18" charset="-128"/>
                          <a:ea typeface="HGP明朝E" panose="02020900000000000000" pitchFamily="18" charset="-128"/>
                        </a:rPr>
                        <a:t>開催場所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i="0" dirty="0">
                          <a:solidFill>
                            <a:schemeClr val="tx1"/>
                          </a:solidFill>
                          <a:effectLst/>
                          <a:latin typeface="メイリオ" panose="020B0604030504040204" pitchFamily="50" charset="-128"/>
                          <a:ea typeface="メイリオ" panose="020B0604030504040204" pitchFamily="50" charset="-128"/>
                          <a:cs typeface="+mn-cs"/>
                        </a:rPr>
                        <a:t>　</a:t>
                      </a:r>
                      <a:r>
                        <a:rPr lang="ja-JP" altLang="en-US" sz="1400" b="0" i="0" dirty="0">
                          <a:solidFill>
                            <a:schemeClr val="tx1"/>
                          </a:solidFill>
                          <a:effectLst/>
                          <a:latin typeface="HGP明朝E" panose="02020900000000000000" pitchFamily="18" charset="-128"/>
                          <a:ea typeface="HGP明朝E" panose="02020900000000000000" pitchFamily="18" charset="-128"/>
                          <a:cs typeface="+mn-cs"/>
                        </a:rPr>
                        <a:t>グランフロント大阪 </a:t>
                      </a:r>
                      <a:r>
                        <a:rPr lang="en-US" altLang="ja-JP" sz="1400" b="0" i="0" dirty="0">
                          <a:solidFill>
                            <a:schemeClr val="tx1"/>
                          </a:solidFill>
                          <a:effectLst/>
                          <a:latin typeface="HGP明朝E" panose="02020900000000000000" pitchFamily="18" charset="-128"/>
                          <a:ea typeface="HGP明朝E" panose="02020900000000000000" pitchFamily="18" charset="-128"/>
                          <a:cs typeface="+mn-cs"/>
                        </a:rPr>
                        <a:t>B</a:t>
                      </a:r>
                      <a:r>
                        <a:rPr lang="ja-JP" altLang="en-US" sz="1400" b="0" i="0" dirty="0">
                          <a:solidFill>
                            <a:schemeClr val="tx1"/>
                          </a:solidFill>
                          <a:effectLst/>
                          <a:latin typeface="HGP明朝E" panose="02020900000000000000" pitchFamily="18" charset="-128"/>
                          <a:ea typeface="HGP明朝E" panose="02020900000000000000" pitchFamily="18" charset="-128"/>
                          <a:cs typeface="+mn-cs"/>
                        </a:rPr>
                        <a:t>棟０１</a:t>
                      </a:r>
                      <a:r>
                        <a:rPr lang="en-US" altLang="ja-JP" sz="1400" b="0" i="0" dirty="0">
                          <a:solidFill>
                            <a:schemeClr val="tx1"/>
                          </a:solidFill>
                          <a:effectLst/>
                          <a:latin typeface="HGP明朝E" panose="02020900000000000000" pitchFamily="18" charset="-128"/>
                          <a:ea typeface="HGP明朝E" panose="02020900000000000000" pitchFamily="18" charset="-128"/>
                          <a:cs typeface="+mn-cs"/>
                        </a:rPr>
                        <a:t>+</a:t>
                      </a:r>
                      <a:r>
                        <a:rPr lang="ja-JP" altLang="en-US" sz="1400" b="0" i="0" dirty="0">
                          <a:solidFill>
                            <a:schemeClr val="tx1"/>
                          </a:solidFill>
                          <a:effectLst/>
                          <a:latin typeface="HGP明朝E" panose="02020900000000000000" pitchFamily="18" charset="-128"/>
                          <a:ea typeface="HGP明朝E" panose="02020900000000000000" pitchFamily="18" charset="-128"/>
                          <a:cs typeface="+mn-cs"/>
                        </a:rPr>
                        <a:t>０２　（昨年と同じ場所です）</a:t>
                      </a:r>
                      <a:endParaRPr lang="en-US" altLang="ja-JP" sz="1400" b="0" dirty="0">
                        <a:latin typeface="HGP明朝E" panose="02020900000000000000" pitchFamily="18" charset="-128"/>
                        <a:ea typeface="HGP明朝E" panose="02020900000000000000" pitchFamily="18"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9421270"/>
                  </a:ext>
                </a:extLst>
              </a:tr>
              <a:tr h="629379">
                <a:tc>
                  <a:txBody>
                    <a:bodyPr/>
                    <a:lstStyle/>
                    <a:p>
                      <a:pPr algn="ctr"/>
                      <a:r>
                        <a:rPr kumimoji="1" lang="ja-JP" altLang="en-US" sz="1400" dirty="0">
                          <a:solidFill>
                            <a:schemeClr val="tx1"/>
                          </a:solidFill>
                          <a:latin typeface="HGP明朝E" panose="02020900000000000000" pitchFamily="18" charset="-128"/>
                          <a:ea typeface="HGP明朝E" panose="02020900000000000000" pitchFamily="18" charset="-128"/>
                        </a:rPr>
                        <a:t>セミナー定員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b="0" dirty="0">
                          <a:solidFill>
                            <a:schemeClr val="tx1"/>
                          </a:solidFill>
                          <a:latin typeface="HGP明朝E" panose="02020900000000000000" pitchFamily="18" charset="-128"/>
                          <a:ea typeface="HGP明朝E" panose="02020900000000000000" pitchFamily="18" charset="-128"/>
                        </a:rPr>
                        <a:t>　定員人数：４０名程度（医師または医師のご家族）</a:t>
                      </a:r>
                      <a:endParaRPr kumimoji="1" lang="en-US" altLang="ja-JP" sz="1400"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4778358"/>
                  </a:ext>
                </a:extLst>
              </a:tr>
              <a:tr h="1430407">
                <a:tc>
                  <a:txBody>
                    <a:bodyPr/>
                    <a:lstStyle/>
                    <a:p>
                      <a:pPr algn="ctr"/>
                      <a:r>
                        <a:rPr kumimoji="1" lang="ja-JP" altLang="en-US" sz="1400" dirty="0">
                          <a:solidFill>
                            <a:schemeClr val="tx1"/>
                          </a:solidFill>
                          <a:latin typeface="HGP明朝E" panose="02020900000000000000" pitchFamily="18" charset="-128"/>
                          <a:ea typeface="HGP明朝E" panose="02020900000000000000" pitchFamily="18" charset="-128"/>
                        </a:rPr>
                        <a:t>集客方法</a:t>
                      </a:r>
                      <a:endParaRPr kumimoji="1" lang="en-US" altLang="ja-JP" sz="1400" dirty="0">
                        <a:solidFill>
                          <a:schemeClr val="tx1"/>
                        </a:solidFill>
                        <a:latin typeface="HGP明朝E" panose="02020900000000000000" pitchFamily="18" charset="-128"/>
                        <a:ea typeface="HGP明朝E" panose="02020900000000000000" pitchFamily="18" charset="-128"/>
                      </a:endParaRPr>
                    </a:p>
                    <a:p>
                      <a:pPr algn="ctr"/>
                      <a:r>
                        <a:rPr kumimoji="1" lang="ja-JP" altLang="en-US" sz="1400" dirty="0">
                          <a:solidFill>
                            <a:schemeClr val="tx1"/>
                          </a:solidFill>
                          <a:latin typeface="HGP明朝E" panose="02020900000000000000" pitchFamily="18" charset="-128"/>
                          <a:ea typeface="HGP明朝E" panose="02020900000000000000" pitchFamily="18" charset="-128"/>
                        </a:rPr>
                        <a:t>（予定）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b="0" dirty="0">
                          <a:solidFill>
                            <a:schemeClr val="tx1"/>
                          </a:solidFill>
                          <a:latin typeface="HGP明朝E" panose="02020900000000000000" pitchFamily="18" charset="-128"/>
                          <a:ea typeface="HGP明朝E" panose="02020900000000000000" pitchFamily="18" charset="-128"/>
                        </a:rPr>
                        <a:t>　①日経メディカル開業サポートにて告知</a:t>
                      </a:r>
                      <a:endParaRPr kumimoji="1" lang="en-US" altLang="ja-JP" sz="1400" b="0" dirty="0">
                        <a:solidFill>
                          <a:schemeClr val="tx1"/>
                        </a:solidFill>
                        <a:latin typeface="HGP明朝E" panose="02020900000000000000" pitchFamily="18" charset="-128"/>
                        <a:ea typeface="HGP明朝E" panose="02020900000000000000" pitchFamily="18" charset="-128"/>
                      </a:endParaRPr>
                    </a:p>
                    <a:p>
                      <a:pPr algn="l"/>
                      <a:r>
                        <a:rPr kumimoji="1" lang="ja-JP" altLang="en-US" sz="1400" b="0" dirty="0">
                          <a:solidFill>
                            <a:schemeClr val="tx1"/>
                          </a:solidFill>
                          <a:latin typeface="HGP明朝E" panose="02020900000000000000" pitchFamily="18" charset="-128"/>
                          <a:ea typeface="HGP明朝E" panose="02020900000000000000" pitchFamily="18" charset="-128"/>
                        </a:rPr>
                        <a:t>　②勤務医向けメールマガジンにて告知（複数回）</a:t>
                      </a:r>
                      <a:endParaRPr kumimoji="1" lang="en-US" altLang="ja-JP" sz="1400" b="0" dirty="0">
                        <a:solidFill>
                          <a:schemeClr val="tx1"/>
                        </a:solidFill>
                        <a:latin typeface="HGP明朝E" panose="02020900000000000000" pitchFamily="18" charset="-128"/>
                        <a:ea typeface="HGP明朝E" panose="02020900000000000000" pitchFamily="18" charset="-128"/>
                      </a:endParaRPr>
                    </a:p>
                    <a:p>
                      <a:pPr algn="l"/>
                      <a:r>
                        <a:rPr kumimoji="1" lang="ja-JP" altLang="en-US" sz="1400" b="0" dirty="0">
                          <a:solidFill>
                            <a:schemeClr val="tx1"/>
                          </a:solidFill>
                          <a:latin typeface="HGP明朝E" panose="02020900000000000000" pitchFamily="18" charset="-128"/>
                          <a:ea typeface="HGP明朝E" panose="02020900000000000000" pitchFamily="18" charset="-128"/>
                        </a:rPr>
                        <a:t>　③エムスリーサイトにて告知</a:t>
                      </a:r>
                      <a:endParaRPr kumimoji="1" lang="en-US" altLang="ja-JP" sz="1400" b="0" dirty="0">
                        <a:solidFill>
                          <a:schemeClr val="tx1"/>
                        </a:solidFill>
                        <a:latin typeface="HGP明朝E" panose="02020900000000000000" pitchFamily="18" charset="-128"/>
                        <a:ea typeface="HGP明朝E" panose="02020900000000000000" pitchFamily="18" charset="-128"/>
                      </a:endParaRPr>
                    </a:p>
                    <a:p>
                      <a:pPr algn="l"/>
                      <a:r>
                        <a:rPr kumimoji="1" lang="ja-JP" altLang="en-US" sz="1400" b="0" dirty="0">
                          <a:solidFill>
                            <a:schemeClr val="tx1"/>
                          </a:solidFill>
                          <a:latin typeface="HGP明朝E" panose="02020900000000000000" pitchFamily="18" charset="-128"/>
                          <a:ea typeface="HGP明朝E" panose="02020900000000000000" pitchFamily="18" charset="-128"/>
                        </a:rPr>
                        <a:t>　④</a:t>
                      </a:r>
                      <a:r>
                        <a:rPr kumimoji="1" lang="en-US" altLang="ja-JP" sz="1400" b="0" dirty="0">
                          <a:solidFill>
                            <a:schemeClr val="tx1"/>
                          </a:solidFill>
                          <a:latin typeface="HGP明朝E" panose="02020900000000000000" pitchFamily="18" charset="-128"/>
                          <a:ea typeface="HGP明朝E" panose="02020900000000000000" pitchFamily="18" charset="-128"/>
                        </a:rPr>
                        <a:t>MSS</a:t>
                      </a:r>
                      <a:r>
                        <a:rPr kumimoji="1" lang="ja-JP" altLang="en-US" sz="1400" b="0" dirty="0">
                          <a:solidFill>
                            <a:schemeClr val="tx1"/>
                          </a:solidFill>
                          <a:latin typeface="HGP明朝E" panose="02020900000000000000" pitchFamily="18" charset="-128"/>
                          <a:ea typeface="HGP明朝E" panose="02020900000000000000" pitchFamily="18" charset="-128"/>
                        </a:rPr>
                        <a:t>関西のセミナー</a:t>
                      </a:r>
                      <a:r>
                        <a:rPr kumimoji="1" lang="en-US" altLang="ja-JP" sz="1400" b="0" dirty="0">
                          <a:solidFill>
                            <a:schemeClr val="tx1"/>
                          </a:solidFill>
                          <a:latin typeface="HGP明朝E" panose="02020900000000000000" pitchFamily="18" charset="-128"/>
                          <a:ea typeface="HGP明朝E" panose="02020900000000000000" pitchFamily="18" charset="-128"/>
                        </a:rPr>
                        <a:t>LP</a:t>
                      </a:r>
                      <a:r>
                        <a:rPr kumimoji="1" lang="ja-JP" altLang="en-US" sz="1400" b="0" dirty="0">
                          <a:solidFill>
                            <a:schemeClr val="tx1"/>
                          </a:solidFill>
                          <a:latin typeface="HGP明朝E" panose="02020900000000000000" pitchFamily="18" charset="-128"/>
                          <a:ea typeface="HGP明朝E" panose="02020900000000000000" pitchFamily="18" charset="-128"/>
                        </a:rPr>
                        <a:t>サイトにて告知　　</a:t>
                      </a:r>
                      <a:endParaRPr kumimoji="1" lang="en-US" altLang="ja-JP" sz="1400" b="0" dirty="0">
                        <a:solidFill>
                          <a:schemeClr val="tx1"/>
                        </a:solidFill>
                        <a:latin typeface="HGP明朝E" panose="02020900000000000000" pitchFamily="18" charset="-128"/>
                        <a:ea typeface="HGP明朝E" panose="02020900000000000000" pitchFamily="18" charset="-128"/>
                      </a:endParaRPr>
                    </a:p>
                    <a:p>
                      <a:pPr algn="l"/>
                      <a:r>
                        <a:rPr kumimoji="1" lang="ja-JP" altLang="en-US" sz="1400" b="0" dirty="0">
                          <a:solidFill>
                            <a:schemeClr val="tx1"/>
                          </a:solidFill>
                          <a:latin typeface="HGP明朝E" panose="02020900000000000000" pitchFamily="18" charset="-128"/>
                          <a:ea typeface="HGP明朝E" panose="02020900000000000000" pitchFamily="18" charset="-128"/>
                        </a:rPr>
                        <a:t>　⑤グーグル、インスタ、フェイスブックにて告知　　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452959"/>
                  </a:ext>
                </a:extLst>
              </a:tr>
              <a:tr h="746264">
                <a:tc>
                  <a:txBody>
                    <a:bodyPr/>
                    <a:lstStyle/>
                    <a:p>
                      <a:pPr algn="ctr"/>
                      <a:r>
                        <a:rPr kumimoji="1" lang="ja-JP" altLang="en-US" sz="1400" dirty="0">
                          <a:solidFill>
                            <a:schemeClr val="tx1"/>
                          </a:solidFill>
                          <a:latin typeface="HGP明朝E" panose="02020900000000000000" pitchFamily="18" charset="-128"/>
                          <a:ea typeface="HGP明朝E" panose="02020900000000000000" pitchFamily="18" charset="-128"/>
                        </a:rPr>
                        <a:t>ブース展示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b="0" dirty="0">
                          <a:solidFill>
                            <a:schemeClr val="tx1"/>
                          </a:solidFill>
                          <a:latin typeface="HGP明朝E" panose="02020900000000000000" pitchFamily="18" charset="-128"/>
                          <a:ea typeface="HGP明朝E" panose="02020900000000000000" pitchFamily="18" charset="-128"/>
                        </a:rPr>
                        <a:t>　１７ブース程度　</a:t>
                      </a:r>
                      <a:endParaRPr kumimoji="1" lang="en-US" altLang="ja-JP" sz="1400" b="0" dirty="0">
                        <a:solidFill>
                          <a:schemeClr val="tx1"/>
                        </a:solidFill>
                        <a:latin typeface="HGP明朝E" panose="02020900000000000000" pitchFamily="18" charset="-128"/>
                        <a:ea typeface="HGP明朝E" panose="02020900000000000000" pitchFamily="18" charset="-128"/>
                      </a:endParaRPr>
                    </a:p>
                    <a:p>
                      <a:pPr algn="l"/>
                      <a:r>
                        <a:rPr kumimoji="1" lang="en-US" altLang="ja-JP" sz="1400" b="0" dirty="0">
                          <a:solidFill>
                            <a:schemeClr val="tx1"/>
                          </a:solidFill>
                          <a:latin typeface="HGP明朝E" panose="02020900000000000000" pitchFamily="18" charset="-128"/>
                          <a:ea typeface="HGP明朝E" panose="02020900000000000000" pitchFamily="18" charset="-128"/>
                        </a:rPr>
                        <a:t>※W1,800</a:t>
                      </a:r>
                      <a:r>
                        <a:rPr kumimoji="1" lang="ja-JP" altLang="en-US" sz="1400" b="0" dirty="0">
                          <a:solidFill>
                            <a:schemeClr val="tx1"/>
                          </a:solidFill>
                          <a:latin typeface="HGP明朝E" panose="02020900000000000000" pitchFamily="18" charset="-128"/>
                          <a:ea typeface="HGP明朝E" panose="02020900000000000000" pitchFamily="18" charset="-128"/>
                        </a:rPr>
                        <a:t>の長机</a:t>
                      </a:r>
                      <a:r>
                        <a:rPr kumimoji="1" lang="en-US" altLang="ja-JP" sz="1400" b="0" dirty="0">
                          <a:solidFill>
                            <a:schemeClr val="tx1"/>
                          </a:solidFill>
                          <a:latin typeface="HGP明朝E" panose="02020900000000000000" pitchFamily="18" charset="-128"/>
                          <a:ea typeface="HGP明朝E" panose="02020900000000000000" pitchFamily="18" charset="-128"/>
                        </a:rPr>
                        <a:t>+</a:t>
                      </a:r>
                      <a:r>
                        <a:rPr kumimoji="1" lang="ja-JP" altLang="en-US" sz="1400" b="0" dirty="0">
                          <a:solidFill>
                            <a:schemeClr val="tx1"/>
                          </a:solidFill>
                          <a:latin typeface="HGP明朝E" panose="02020900000000000000" pitchFamily="18" charset="-128"/>
                          <a:ea typeface="HGP明朝E" panose="02020900000000000000" pitchFamily="18" charset="-128"/>
                        </a:rPr>
                        <a:t>椅子</a:t>
                      </a:r>
                      <a:r>
                        <a:rPr kumimoji="1" lang="en-US" altLang="ja-JP" sz="1400" b="0" dirty="0">
                          <a:solidFill>
                            <a:schemeClr val="tx1"/>
                          </a:solidFill>
                          <a:latin typeface="HGP明朝E" panose="02020900000000000000" pitchFamily="18" charset="-128"/>
                          <a:ea typeface="HGP明朝E" panose="02020900000000000000" pitchFamily="18" charset="-128"/>
                        </a:rPr>
                        <a:t>4</a:t>
                      </a:r>
                      <a:r>
                        <a:rPr kumimoji="1" lang="ja-JP" altLang="en-US" sz="1400" b="0" dirty="0">
                          <a:solidFill>
                            <a:schemeClr val="tx1"/>
                          </a:solidFill>
                          <a:latin typeface="HGP明朝E" panose="02020900000000000000" pitchFamily="18" charset="-128"/>
                          <a:ea typeface="HGP明朝E" panose="02020900000000000000" pitchFamily="18" charset="-128"/>
                        </a:rPr>
                        <a:t>脚</a:t>
                      </a:r>
                      <a:r>
                        <a:rPr kumimoji="1" lang="en-US" altLang="ja-JP" sz="1400" b="0" dirty="0">
                          <a:solidFill>
                            <a:schemeClr val="tx1"/>
                          </a:solidFill>
                          <a:latin typeface="HGP明朝E" panose="02020900000000000000" pitchFamily="18" charset="-128"/>
                          <a:ea typeface="HGP明朝E" panose="02020900000000000000" pitchFamily="18" charset="-128"/>
                        </a:rPr>
                        <a:t>+</a:t>
                      </a:r>
                      <a:r>
                        <a:rPr kumimoji="1" lang="ja-JP" altLang="en-US" sz="1400" b="0" dirty="0">
                          <a:solidFill>
                            <a:schemeClr val="tx1"/>
                          </a:solidFill>
                          <a:latin typeface="HGP明朝E" panose="02020900000000000000" pitchFamily="18" charset="-128"/>
                          <a:ea typeface="HGP明朝E" panose="02020900000000000000" pitchFamily="18" charset="-128"/>
                        </a:rPr>
                        <a:t>背後に</a:t>
                      </a:r>
                      <a:r>
                        <a:rPr kumimoji="1" lang="en-US" altLang="ja-JP" sz="1400" b="0" dirty="0">
                          <a:solidFill>
                            <a:schemeClr val="tx1"/>
                          </a:solidFill>
                          <a:latin typeface="HGP明朝E" panose="02020900000000000000" pitchFamily="18" charset="-128"/>
                          <a:ea typeface="HGP明朝E" panose="02020900000000000000" pitchFamily="18" charset="-128"/>
                        </a:rPr>
                        <a:t>W1,800×H2,000</a:t>
                      </a:r>
                      <a:r>
                        <a:rPr kumimoji="1" lang="ja-JP" altLang="en-US" sz="1400" b="0" dirty="0">
                          <a:solidFill>
                            <a:schemeClr val="tx1"/>
                          </a:solidFill>
                          <a:latin typeface="HGP明朝E" panose="02020900000000000000" pitchFamily="18" charset="-128"/>
                          <a:ea typeface="HGP明朝E" panose="02020900000000000000" pitchFamily="18" charset="-128"/>
                        </a:rPr>
                        <a:t>程度のパーテーションの仕様です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3883844"/>
                  </a:ext>
                </a:extLst>
              </a:tr>
            </a:tbl>
          </a:graphicData>
        </a:graphic>
      </p:graphicFrame>
    </p:spTree>
    <p:extLst>
      <p:ext uri="{BB962C8B-B14F-4D97-AF65-F5344CB8AC3E}">
        <p14:creationId xmlns:p14="http://schemas.microsoft.com/office/powerpoint/2010/main" val="49302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F48CA66C-1099-41B1-A8FC-00D1168389F5}"/>
              </a:ext>
            </a:extLst>
          </p:cNvPr>
          <p:cNvSpPr txBox="1">
            <a:spLocks/>
          </p:cNvSpPr>
          <p:nvPr/>
        </p:nvSpPr>
        <p:spPr>
          <a:xfrm>
            <a:off x="440472" y="1170871"/>
            <a:ext cx="8296507" cy="607750"/>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a:solidFill>
                  <a:schemeClr val="bg1"/>
                </a:solidFill>
                <a:latin typeface="HGP明朝E" panose="02020900000000000000" pitchFamily="18" charset="-128"/>
                <a:ea typeface="HGP明朝E" panose="02020900000000000000" pitchFamily="18" charset="-128"/>
              </a:rPr>
              <a:t>セミナー開催概要　２</a:t>
            </a:r>
            <a:endParaRPr lang="ja-JP" altLang="en-US" sz="2800" dirty="0">
              <a:solidFill>
                <a:schemeClr val="bg1"/>
              </a:solidFill>
              <a:latin typeface="HGP明朝E" panose="02020900000000000000" pitchFamily="18" charset="-128"/>
              <a:ea typeface="HGP明朝E" panose="02020900000000000000" pitchFamily="18" charset="-128"/>
            </a:endParaRPr>
          </a:p>
        </p:txBody>
      </p:sp>
      <p:sp>
        <p:nvSpPr>
          <p:cNvPr id="4" name="タイトル 1">
            <a:extLst>
              <a:ext uri="{FF2B5EF4-FFF2-40B4-BE49-F238E27FC236}">
                <a16:creationId xmlns:a16="http://schemas.microsoft.com/office/drawing/2014/main" id="{453A27D1-A855-4219-B56F-ADB87E2F9B36}"/>
              </a:ext>
            </a:extLst>
          </p:cNvPr>
          <p:cNvSpPr txBox="1">
            <a:spLocks/>
          </p:cNvSpPr>
          <p:nvPr/>
        </p:nvSpPr>
        <p:spPr>
          <a:xfrm>
            <a:off x="440472" y="1934729"/>
            <a:ext cx="8296507" cy="1834384"/>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000" dirty="0">
                <a:latin typeface="HGP明朝E" panose="02020900000000000000" pitchFamily="18" charset="-128"/>
                <a:ea typeface="HGP明朝E" panose="02020900000000000000" pitchFamily="18" charset="-128"/>
              </a:rPr>
              <a:t>●スケジュール（予定）</a:t>
            </a:r>
            <a:endParaRPr lang="en-US" altLang="ja-JP" sz="2000" dirty="0">
              <a:latin typeface="HGP明朝E" panose="02020900000000000000" pitchFamily="18" charset="-128"/>
              <a:ea typeface="HGP明朝E" panose="02020900000000000000" pitchFamily="18" charset="-128"/>
            </a:endParaRPr>
          </a:p>
        </p:txBody>
      </p:sp>
      <p:graphicFrame>
        <p:nvGraphicFramePr>
          <p:cNvPr id="2" name="表 2">
            <a:extLst>
              <a:ext uri="{FF2B5EF4-FFF2-40B4-BE49-F238E27FC236}">
                <a16:creationId xmlns:a16="http://schemas.microsoft.com/office/drawing/2014/main" id="{32CD5572-AEFC-42A3-8176-0434A9B5879E}"/>
              </a:ext>
            </a:extLst>
          </p:cNvPr>
          <p:cNvGraphicFramePr>
            <a:graphicFrameLocks noGrp="1"/>
          </p:cNvGraphicFramePr>
          <p:nvPr>
            <p:extLst>
              <p:ext uri="{D42A27DB-BD31-4B8C-83A1-F6EECF244321}">
                <p14:modId xmlns:p14="http://schemas.microsoft.com/office/powerpoint/2010/main" val="2352679248"/>
              </p:ext>
            </p:extLst>
          </p:nvPr>
        </p:nvGraphicFramePr>
        <p:xfrm>
          <a:off x="428876" y="2427611"/>
          <a:ext cx="8286246" cy="2140228"/>
        </p:xfrm>
        <a:graphic>
          <a:graphicData uri="http://schemas.openxmlformats.org/drawingml/2006/table">
            <a:tbl>
              <a:tblPr firstRow="1" bandRow="1">
                <a:tableStyleId>{5C22544A-7EE6-4342-B048-85BDC9FD1C3A}</a:tableStyleId>
              </a:tblPr>
              <a:tblGrid>
                <a:gridCol w="1655337">
                  <a:extLst>
                    <a:ext uri="{9D8B030D-6E8A-4147-A177-3AD203B41FA5}">
                      <a16:colId xmlns:a16="http://schemas.microsoft.com/office/drawing/2014/main" val="1446007966"/>
                    </a:ext>
                  </a:extLst>
                </a:gridCol>
                <a:gridCol w="4966062">
                  <a:extLst>
                    <a:ext uri="{9D8B030D-6E8A-4147-A177-3AD203B41FA5}">
                      <a16:colId xmlns:a16="http://schemas.microsoft.com/office/drawing/2014/main" val="806434701"/>
                    </a:ext>
                  </a:extLst>
                </a:gridCol>
                <a:gridCol w="1664847">
                  <a:extLst>
                    <a:ext uri="{9D8B030D-6E8A-4147-A177-3AD203B41FA5}">
                      <a16:colId xmlns:a16="http://schemas.microsoft.com/office/drawing/2014/main" val="363258886"/>
                    </a:ext>
                  </a:extLst>
                </a:gridCol>
              </a:tblGrid>
              <a:tr h="722908">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第一部</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10</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45</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11</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45</a:t>
                      </a:r>
                      <a:r>
                        <a:rPr kumimoji="1" lang="ja-JP" altLang="en-US" b="0" dirty="0">
                          <a:solidFill>
                            <a:schemeClr val="tx1"/>
                          </a:solidFill>
                          <a:latin typeface="HGP明朝E" panose="02020900000000000000" pitchFamily="18" charset="-128"/>
                          <a:ea typeface="HGP明朝E" panose="02020900000000000000" pitchFamily="18" charset="-128"/>
                        </a:rPr>
                        <a:t>）</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en-US" altLang="ja-JP" b="0" dirty="0">
                          <a:solidFill>
                            <a:schemeClr val="tx1"/>
                          </a:solidFill>
                          <a:latin typeface="HGP明朝E" panose="02020900000000000000" pitchFamily="18" charset="-128"/>
                          <a:ea typeface="HGP明朝E" panose="02020900000000000000" pitchFamily="18" charset="-128"/>
                        </a:rPr>
                        <a:t>60</a:t>
                      </a:r>
                      <a:r>
                        <a:rPr kumimoji="1" lang="ja-JP" altLang="en-US" b="0" dirty="0">
                          <a:solidFill>
                            <a:schemeClr val="tx1"/>
                          </a:solidFill>
                          <a:latin typeface="HGP明朝E" panose="02020900000000000000" pitchFamily="18" charset="-128"/>
                          <a:ea typeface="HGP明朝E" panose="02020900000000000000" pitchFamily="18" charset="-128"/>
                        </a:rPr>
                        <a:t>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ドクターによる講演</a:t>
                      </a:r>
                      <a:r>
                        <a:rPr kumimoji="1" lang="en-US" altLang="ja-JP" b="0" dirty="0">
                          <a:solidFill>
                            <a:schemeClr val="tx1"/>
                          </a:solidFill>
                          <a:latin typeface="HGP明朝E" panose="02020900000000000000" pitchFamily="18" charset="-128"/>
                          <a:ea typeface="HGP明朝E" panose="02020900000000000000" pitchFamily="18" charset="-128"/>
                        </a:rPr>
                        <a:t>※</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l"/>
                      <a:r>
                        <a:rPr kumimoji="1" lang="en-US" altLang="ja-JP" b="0" dirty="0">
                          <a:solidFill>
                            <a:schemeClr val="tx1"/>
                          </a:solidFill>
                          <a:latin typeface="HGP明朝E" panose="02020900000000000000" pitchFamily="18" charset="-128"/>
                          <a:ea typeface="HGP明朝E" panose="02020900000000000000" pitchFamily="18" charset="-128"/>
                        </a:rPr>
                        <a:t>※</a:t>
                      </a:r>
                      <a:r>
                        <a:rPr kumimoji="1" lang="ja-JP" altLang="en-US" b="0" dirty="0">
                          <a:solidFill>
                            <a:schemeClr val="tx1"/>
                          </a:solidFill>
                          <a:latin typeface="HGP明朝E" panose="02020900000000000000" pitchFamily="18" charset="-128"/>
                          <a:ea typeface="HGP明朝E" panose="02020900000000000000" pitchFamily="18" charset="-128"/>
                        </a:rPr>
                        <a:t>第一部・第三部のドクターは、現在選考中です。</a:t>
                      </a:r>
                      <a:endParaRPr kumimoji="1" lang="en-US" altLang="ja-JP" b="0" dirty="0">
                        <a:solidFill>
                          <a:schemeClr val="tx1"/>
                        </a:solidFill>
                        <a:latin typeface="HGP明朝E" panose="02020900000000000000" pitchFamily="18" charset="-128"/>
                        <a:ea typeface="HGP明朝E" panose="02020900000000000000" pitchFamily="18" charset="-128"/>
                      </a:endParaRPr>
                    </a:p>
                    <a:p>
                      <a:pPr algn="l"/>
                      <a:endParaRPr kumimoji="1" lang="en-US" altLang="ja-JP" b="0" dirty="0">
                        <a:solidFill>
                          <a:schemeClr val="tx1"/>
                        </a:solidFill>
                        <a:latin typeface="HGP明朝E" panose="02020900000000000000" pitchFamily="18" charset="-128"/>
                        <a:ea typeface="HGP明朝E" panose="02020900000000000000" pitchFamily="18" charset="-128"/>
                      </a:endParaRPr>
                    </a:p>
                    <a:p>
                      <a:pPr algn="l"/>
                      <a:r>
                        <a:rPr kumimoji="1" lang="en-US" altLang="ja-JP" b="0" dirty="0">
                          <a:solidFill>
                            <a:schemeClr val="tx1"/>
                          </a:solidFill>
                          <a:latin typeface="HGP明朝E" panose="02020900000000000000" pitchFamily="18" charset="-128"/>
                          <a:ea typeface="HGP明朝E" panose="02020900000000000000" pitchFamily="18" charset="-128"/>
                        </a:rPr>
                        <a:t>※</a:t>
                      </a:r>
                      <a:r>
                        <a:rPr kumimoji="1" lang="ja-JP" altLang="en-US" b="0" dirty="0">
                          <a:solidFill>
                            <a:schemeClr val="tx1"/>
                          </a:solidFill>
                          <a:latin typeface="HGP明朝E" panose="02020900000000000000" pitchFamily="18" charset="-128"/>
                          <a:ea typeface="HGP明朝E" panose="02020900000000000000" pitchFamily="18" charset="-128"/>
                        </a:rPr>
                        <a:t>第一部終了後に軽食を用意します。</a:t>
                      </a:r>
                      <a:endParaRPr kumimoji="1" lang="en-US" altLang="ja-JP" b="0" dirty="0">
                        <a:solidFill>
                          <a:schemeClr val="tx1"/>
                        </a:solidFill>
                        <a:latin typeface="HGP明朝E" panose="02020900000000000000" pitchFamily="18" charset="-128"/>
                        <a:ea typeface="HGP明朝E" panose="02020900000000000000" pitchFamily="18"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2477235"/>
                  </a:ext>
                </a:extLst>
              </a:tr>
              <a:tr h="632043">
                <a:tc>
                  <a:txBody>
                    <a:bodyPr/>
                    <a:lstStyle/>
                    <a:p>
                      <a:pPr algn="ctr"/>
                      <a:r>
                        <a:rPr kumimoji="1" lang="ja-JP" altLang="en-US" dirty="0">
                          <a:solidFill>
                            <a:schemeClr val="tx1"/>
                          </a:solidFill>
                          <a:latin typeface="HGP明朝E" panose="02020900000000000000" pitchFamily="18" charset="-128"/>
                          <a:ea typeface="HGP明朝E" panose="02020900000000000000" pitchFamily="18" charset="-128"/>
                        </a:rPr>
                        <a:t>休憩</a:t>
                      </a:r>
                      <a:endParaRPr kumimoji="1" lang="en-US" altLang="ja-JP" dirty="0">
                        <a:solidFill>
                          <a:schemeClr val="tx1"/>
                        </a:solidFill>
                        <a:latin typeface="HGP明朝E" panose="02020900000000000000" pitchFamily="18" charset="-128"/>
                        <a:ea typeface="HGP明朝E" panose="02020900000000000000" pitchFamily="18" charset="-128"/>
                      </a:endParaRPr>
                    </a:p>
                    <a:p>
                      <a:pPr algn="ct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11</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45</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12</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45</a:t>
                      </a:r>
                      <a:r>
                        <a:rPr kumimoji="1" lang="ja-JP" altLang="en-US" dirty="0">
                          <a:solidFill>
                            <a:schemeClr val="tx1"/>
                          </a:solidFill>
                          <a:latin typeface="HGP明朝E" panose="02020900000000000000" pitchFamily="18" charset="-128"/>
                          <a:ea typeface="HGP明朝E" panose="02020900000000000000" pitchFamily="18" charset="-128"/>
                        </a:rPr>
                        <a:t>）</a:t>
                      </a:r>
                      <a:endParaRPr kumimoji="1" lang="en-US" altLang="ja-JP" dirty="0">
                        <a:solidFill>
                          <a:schemeClr val="tx1"/>
                        </a:solidFill>
                        <a:latin typeface="HGP明朝E" panose="02020900000000000000" pitchFamily="18" charset="-128"/>
                        <a:ea typeface="HGP明朝E" panose="02020900000000000000" pitchFamily="18" charset="-128"/>
                      </a:endParaRPr>
                    </a:p>
                    <a:p>
                      <a:pPr algn="ctr"/>
                      <a:r>
                        <a:rPr kumimoji="1" lang="en-US" altLang="ja-JP" dirty="0">
                          <a:solidFill>
                            <a:schemeClr val="tx1"/>
                          </a:solidFill>
                          <a:latin typeface="HGP明朝E" panose="02020900000000000000" pitchFamily="18" charset="-128"/>
                          <a:ea typeface="HGP明朝E" panose="02020900000000000000" pitchFamily="18" charset="-128"/>
                        </a:rPr>
                        <a:t>60</a:t>
                      </a:r>
                      <a:r>
                        <a:rPr kumimoji="1" lang="ja-JP" altLang="en-US" dirty="0">
                          <a:solidFill>
                            <a:schemeClr val="tx1"/>
                          </a:solidFill>
                          <a:latin typeface="HGP明朝E" panose="02020900000000000000" pitchFamily="18" charset="-128"/>
                          <a:ea typeface="HGP明朝E" panose="02020900000000000000" pitchFamily="18" charset="-128"/>
                        </a:rPr>
                        <a:t>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dirty="0">
                          <a:solidFill>
                            <a:schemeClr val="tx1"/>
                          </a:solidFill>
                          <a:latin typeface="HGP明朝E" panose="02020900000000000000" pitchFamily="18" charset="-128"/>
                          <a:ea typeface="HGP明朝E" panose="02020900000000000000" pitchFamily="18" charset="-128"/>
                        </a:rPr>
                        <a:t>軽食後、先生方にはブースに立ち寄って頂きます</a:t>
                      </a:r>
                      <a:r>
                        <a:rPr kumimoji="1" lang="en-US" altLang="ja-JP" dirty="0">
                          <a:solidFill>
                            <a:schemeClr val="tx1"/>
                          </a:solidFill>
                          <a:latin typeface="HGP明朝E" panose="02020900000000000000" pitchFamily="18" charset="-128"/>
                          <a:ea typeface="HGP明朝E" panose="02020900000000000000" pitchFamily="18" charset="-128"/>
                        </a:rPr>
                        <a:t>※</a:t>
                      </a:r>
                      <a:endParaRPr kumimoji="1" lang="ja-JP" altLang="en-US" dirty="0">
                        <a:solidFill>
                          <a:schemeClr val="tx1"/>
                        </a:solidFill>
                        <a:latin typeface="HGP明朝E" panose="02020900000000000000" pitchFamily="18" charset="-128"/>
                        <a:ea typeface="HGP明朝E" panose="02020900000000000000" pitchFamily="18"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dirty="0">
                        <a:solidFill>
                          <a:schemeClr val="tx1"/>
                        </a:solidFill>
                        <a:latin typeface="HGP明朝E" panose="02020900000000000000" pitchFamily="18" charset="-128"/>
                        <a:ea typeface="HGP明朝E" panose="02020900000000000000" pitchFamily="18"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4253687"/>
                  </a:ext>
                </a:extLst>
              </a:tr>
              <a:tr h="632043">
                <a:tc>
                  <a:txBody>
                    <a:bodyPr/>
                    <a:lstStyle/>
                    <a:p>
                      <a:pPr algn="ctr"/>
                      <a:r>
                        <a:rPr kumimoji="1" lang="ja-JP" altLang="en-US" dirty="0">
                          <a:solidFill>
                            <a:schemeClr val="tx1"/>
                          </a:solidFill>
                          <a:latin typeface="HGP明朝E" panose="02020900000000000000" pitchFamily="18" charset="-128"/>
                          <a:ea typeface="HGP明朝E" panose="02020900000000000000" pitchFamily="18" charset="-128"/>
                        </a:rPr>
                        <a:t>第二部</a:t>
                      </a:r>
                      <a:endParaRPr kumimoji="1" lang="en-US" altLang="ja-JP" dirty="0">
                        <a:solidFill>
                          <a:schemeClr val="tx1"/>
                        </a:solidFill>
                        <a:latin typeface="HGP明朝E" panose="02020900000000000000" pitchFamily="18" charset="-128"/>
                        <a:ea typeface="HGP明朝E" panose="02020900000000000000" pitchFamily="18" charset="-128"/>
                      </a:endParaRPr>
                    </a:p>
                    <a:p>
                      <a:pPr algn="ct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12</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45</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13</a:t>
                      </a:r>
                      <a:r>
                        <a:rPr kumimoji="1" lang="ja-JP" altLang="en-US" dirty="0">
                          <a:solidFill>
                            <a:schemeClr val="tx1"/>
                          </a:solidFill>
                          <a:latin typeface="HGP明朝E" panose="02020900000000000000" pitchFamily="18" charset="-128"/>
                          <a:ea typeface="HGP明朝E" panose="02020900000000000000" pitchFamily="18" charset="-128"/>
                        </a:rPr>
                        <a:t>：</a:t>
                      </a:r>
                      <a:r>
                        <a:rPr kumimoji="1" lang="en-US" altLang="ja-JP" dirty="0">
                          <a:solidFill>
                            <a:schemeClr val="tx1"/>
                          </a:solidFill>
                          <a:latin typeface="HGP明朝E" panose="02020900000000000000" pitchFamily="18" charset="-128"/>
                          <a:ea typeface="HGP明朝E" panose="02020900000000000000" pitchFamily="18" charset="-128"/>
                        </a:rPr>
                        <a:t>45</a:t>
                      </a:r>
                      <a:r>
                        <a:rPr kumimoji="1" lang="ja-JP" altLang="en-US" dirty="0">
                          <a:solidFill>
                            <a:schemeClr val="tx1"/>
                          </a:solidFill>
                          <a:latin typeface="HGP明朝E" panose="02020900000000000000" pitchFamily="18" charset="-128"/>
                          <a:ea typeface="HGP明朝E" panose="02020900000000000000" pitchFamily="18" charset="-128"/>
                        </a:rPr>
                        <a:t>）</a:t>
                      </a:r>
                      <a:endParaRPr kumimoji="1" lang="en-US" altLang="ja-JP" dirty="0">
                        <a:solidFill>
                          <a:schemeClr val="tx1"/>
                        </a:solidFill>
                        <a:latin typeface="HGP明朝E" panose="02020900000000000000" pitchFamily="18" charset="-128"/>
                        <a:ea typeface="HGP明朝E" panose="02020900000000000000" pitchFamily="18" charset="-128"/>
                      </a:endParaRPr>
                    </a:p>
                    <a:p>
                      <a:pPr algn="ctr"/>
                      <a:r>
                        <a:rPr kumimoji="1" lang="en-US" altLang="ja-JP" dirty="0">
                          <a:solidFill>
                            <a:schemeClr val="tx1"/>
                          </a:solidFill>
                          <a:latin typeface="HGP明朝E" panose="02020900000000000000" pitchFamily="18" charset="-128"/>
                          <a:ea typeface="HGP明朝E" panose="02020900000000000000" pitchFamily="18" charset="-128"/>
                        </a:rPr>
                        <a:t>60</a:t>
                      </a:r>
                      <a:r>
                        <a:rPr kumimoji="1" lang="ja-JP" altLang="en-US" dirty="0">
                          <a:solidFill>
                            <a:schemeClr val="tx1"/>
                          </a:solidFill>
                          <a:latin typeface="HGP明朝E" panose="02020900000000000000" pitchFamily="18" charset="-128"/>
                          <a:ea typeface="HGP明朝E" panose="02020900000000000000" pitchFamily="18" charset="-128"/>
                        </a:rPr>
                        <a:t>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dirty="0">
                          <a:solidFill>
                            <a:schemeClr val="tx1"/>
                          </a:solidFill>
                          <a:latin typeface="HGP明朝E" panose="02020900000000000000" pitchFamily="18" charset="-128"/>
                          <a:ea typeface="HGP明朝E" panose="02020900000000000000" pitchFamily="18" charset="-128"/>
                        </a:rPr>
                        <a:t>対談形式</a:t>
                      </a:r>
                      <a:r>
                        <a:rPr kumimoji="1" lang="ja-JP" altLang="en-US" dirty="0">
                          <a:solidFill>
                            <a:schemeClr val="tx1"/>
                          </a:solidFill>
                          <a:latin typeface="HGP明朝E" panose="02020900000000000000" pitchFamily="18" charset="-128"/>
                          <a:ea typeface="HGP明朝E" panose="02020900000000000000" pitchFamily="18" charset="-128"/>
                          <a:sym typeface="Wingdings" panose="05000000000000000000" pitchFamily="2" charset="2"/>
                        </a:rPr>
                        <a:t>：（仮）</a:t>
                      </a:r>
                      <a:r>
                        <a:rPr kumimoji="1" lang="ja-JP" altLang="en-US" dirty="0">
                          <a:solidFill>
                            <a:schemeClr val="tx1"/>
                          </a:solidFill>
                          <a:latin typeface="HGP明朝E" panose="02020900000000000000" pitchFamily="18" charset="-128"/>
                          <a:ea typeface="HGP明朝E" panose="02020900000000000000" pitchFamily="18" charset="-128"/>
                        </a:rPr>
                        <a:t>開業のいろはについて</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dirty="0">
                        <a:solidFill>
                          <a:schemeClr val="tx1"/>
                        </a:solidFill>
                        <a:latin typeface="HGP明朝E" panose="02020900000000000000" pitchFamily="18" charset="-128"/>
                        <a:ea typeface="HGP明朝E" panose="02020900000000000000" pitchFamily="18"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7734759"/>
                  </a:ext>
                </a:extLst>
              </a:tr>
            </a:tbl>
          </a:graphicData>
        </a:graphic>
      </p:graphicFrame>
      <p:sp>
        <p:nvSpPr>
          <p:cNvPr id="6" name="タイトル 1">
            <a:extLst>
              <a:ext uri="{FF2B5EF4-FFF2-40B4-BE49-F238E27FC236}">
                <a16:creationId xmlns:a16="http://schemas.microsoft.com/office/drawing/2014/main" id="{79C630BE-4AC8-44BC-A61B-CD57E71AC2AC}"/>
              </a:ext>
            </a:extLst>
          </p:cNvPr>
          <p:cNvSpPr txBox="1">
            <a:spLocks/>
          </p:cNvSpPr>
          <p:nvPr/>
        </p:nvSpPr>
        <p:spPr>
          <a:xfrm>
            <a:off x="328963" y="5469881"/>
            <a:ext cx="8374564" cy="357769"/>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endParaRPr lang="en-US" altLang="ja-JP" sz="1800" dirty="0">
              <a:solidFill>
                <a:srgbClr val="0070C0"/>
              </a:solidFill>
              <a:latin typeface="HGP明朝E" panose="02020900000000000000" pitchFamily="18" charset="-128"/>
              <a:ea typeface="HGP明朝E" panose="020209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310983490"/>
              </p:ext>
            </p:extLst>
          </p:nvPr>
        </p:nvGraphicFramePr>
        <p:xfrm>
          <a:off x="428877" y="4568363"/>
          <a:ext cx="6619720" cy="708660"/>
        </p:xfrm>
        <a:graphic>
          <a:graphicData uri="http://schemas.openxmlformats.org/drawingml/2006/table">
            <a:tbl>
              <a:tblPr firstRow="1" bandRow="1">
                <a:tableStyleId>{5C22544A-7EE6-4342-B048-85BDC9FD1C3A}</a:tableStyleId>
              </a:tblPr>
              <a:tblGrid>
                <a:gridCol w="1654930">
                  <a:extLst>
                    <a:ext uri="{9D8B030D-6E8A-4147-A177-3AD203B41FA5}">
                      <a16:colId xmlns:a16="http://schemas.microsoft.com/office/drawing/2014/main" val="20000"/>
                    </a:ext>
                  </a:extLst>
                </a:gridCol>
                <a:gridCol w="4964790">
                  <a:extLst>
                    <a:ext uri="{9D8B030D-6E8A-4147-A177-3AD203B41FA5}">
                      <a16:colId xmlns:a16="http://schemas.microsoft.com/office/drawing/2014/main" val="20001"/>
                    </a:ext>
                  </a:extLst>
                </a:gridCol>
              </a:tblGrid>
              <a:tr h="632043">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休憩</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13</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45</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14</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15</a:t>
                      </a:r>
                      <a:r>
                        <a:rPr kumimoji="1" lang="ja-JP" altLang="en-US" b="0" dirty="0">
                          <a:solidFill>
                            <a:schemeClr val="tx1"/>
                          </a:solidFill>
                          <a:latin typeface="HGP明朝E" panose="02020900000000000000" pitchFamily="18" charset="-128"/>
                          <a:ea typeface="HGP明朝E" panose="02020900000000000000" pitchFamily="18" charset="-128"/>
                        </a:rPr>
                        <a:t>）</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en-US" altLang="ja-JP" b="0" dirty="0">
                          <a:solidFill>
                            <a:schemeClr val="tx1"/>
                          </a:solidFill>
                          <a:latin typeface="HGP明朝E" panose="02020900000000000000" pitchFamily="18" charset="-128"/>
                          <a:ea typeface="HGP明朝E" panose="02020900000000000000" pitchFamily="18" charset="-128"/>
                        </a:rPr>
                        <a:t>30</a:t>
                      </a:r>
                      <a:r>
                        <a:rPr kumimoji="1" lang="ja-JP" altLang="en-US" b="0" dirty="0">
                          <a:solidFill>
                            <a:schemeClr val="tx1"/>
                          </a:solidFill>
                          <a:latin typeface="HGP明朝E" panose="02020900000000000000" pitchFamily="18" charset="-128"/>
                          <a:ea typeface="HGP明朝E" panose="02020900000000000000" pitchFamily="18" charset="-128"/>
                        </a:rPr>
                        <a:t>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先生方には、ブースに立ち寄って頂きます</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30141705"/>
              </p:ext>
            </p:extLst>
          </p:nvPr>
        </p:nvGraphicFramePr>
        <p:xfrm>
          <a:off x="428876" y="5277023"/>
          <a:ext cx="6619720" cy="708660"/>
        </p:xfrm>
        <a:graphic>
          <a:graphicData uri="http://schemas.openxmlformats.org/drawingml/2006/table">
            <a:tbl>
              <a:tblPr firstRow="1" bandRow="1">
                <a:tableStyleId>{5C22544A-7EE6-4342-B048-85BDC9FD1C3A}</a:tableStyleId>
              </a:tblPr>
              <a:tblGrid>
                <a:gridCol w="1654930">
                  <a:extLst>
                    <a:ext uri="{9D8B030D-6E8A-4147-A177-3AD203B41FA5}">
                      <a16:colId xmlns:a16="http://schemas.microsoft.com/office/drawing/2014/main" val="20000"/>
                    </a:ext>
                  </a:extLst>
                </a:gridCol>
                <a:gridCol w="4964790">
                  <a:extLst>
                    <a:ext uri="{9D8B030D-6E8A-4147-A177-3AD203B41FA5}">
                      <a16:colId xmlns:a16="http://schemas.microsoft.com/office/drawing/2014/main" val="20001"/>
                    </a:ext>
                  </a:extLst>
                </a:gridCol>
              </a:tblGrid>
              <a:tr h="632043">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第三部</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14</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15</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15</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15</a:t>
                      </a:r>
                      <a:r>
                        <a:rPr kumimoji="1" lang="ja-JP" altLang="en-US" b="0" dirty="0">
                          <a:solidFill>
                            <a:schemeClr val="tx1"/>
                          </a:solidFill>
                          <a:latin typeface="HGP明朝E" panose="02020900000000000000" pitchFamily="18" charset="-128"/>
                          <a:ea typeface="HGP明朝E" panose="02020900000000000000" pitchFamily="18" charset="-128"/>
                        </a:rPr>
                        <a:t>）</a:t>
                      </a:r>
                      <a:endParaRPr kumimoji="1" lang="en-US" altLang="ja-JP" b="0" dirty="0">
                        <a:solidFill>
                          <a:schemeClr val="tx1"/>
                        </a:solidFill>
                        <a:latin typeface="HGP明朝E" panose="02020900000000000000" pitchFamily="18" charset="-128"/>
                        <a:ea typeface="HGP明朝E" panose="02020900000000000000" pitchFamily="18" charset="-128"/>
                      </a:endParaRPr>
                    </a:p>
                    <a:p>
                      <a:pPr algn="ctr"/>
                      <a:r>
                        <a:rPr kumimoji="1" lang="en-US" altLang="ja-JP" b="0" dirty="0">
                          <a:solidFill>
                            <a:schemeClr val="tx1"/>
                          </a:solidFill>
                          <a:latin typeface="HGP明朝E" panose="02020900000000000000" pitchFamily="18" charset="-128"/>
                          <a:ea typeface="HGP明朝E" panose="02020900000000000000" pitchFamily="18" charset="-128"/>
                        </a:rPr>
                        <a:t>60</a:t>
                      </a:r>
                      <a:r>
                        <a:rPr kumimoji="1" lang="ja-JP" altLang="en-US" b="0" dirty="0">
                          <a:solidFill>
                            <a:schemeClr val="tx1"/>
                          </a:solidFill>
                          <a:latin typeface="HGP明朝E" panose="02020900000000000000" pitchFamily="18" charset="-128"/>
                          <a:ea typeface="HGP明朝E" panose="02020900000000000000" pitchFamily="18" charset="-128"/>
                        </a:rPr>
                        <a:t>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ドクターによる講演</a:t>
                      </a:r>
                      <a:r>
                        <a:rPr kumimoji="1" lang="en-US" altLang="ja-JP" b="0" dirty="0">
                          <a:solidFill>
                            <a:schemeClr val="tx1"/>
                          </a:solidFill>
                          <a:latin typeface="HGP明朝E" panose="02020900000000000000" pitchFamily="18" charset="-128"/>
                          <a:ea typeface="HGP明朝E" panose="02020900000000000000" pitchFamily="18" charset="-128"/>
                        </a:rPr>
                        <a:t>※</a:t>
                      </a:r>
                    </a:p>
                    <a:p>
                      <a:pPr algn="ctr"/>
                      <a:r>
                        <a:rPr kumimoji="1" lang="ja-JP" altLang="en-US" b="0" dirty="0">
                          <a:solidFill>
                            <a:schemeClr val="tx1"/>
                          </a:solidFill>
                          <a:latin typeface="HGP明朝E" panose="02020900000000000000" pitchFamily="18" charset="-128"/>
                          <a:ea typeface="HGP明朝E" panose="02020900000000000000" pitchFamily="18" charset="-128"/>
                        </a:rPr>
                        <a:t>（セミナー終了後にも、</a:t>
                      </a:r>
                      <a:r>
                        <a:rPr kumimoji="1" lang="en-US" altLang="ja-JP" b="0" dirty="0">
                          <a:solidFill>
                            <a:schemeClr val="tx1"/>
                          </a:solidFill>
                          <a:latin typeface="HGP明朝E" panose="02020900000000000000" pitchFamily="18" charset="-128"/>
                          <a:ea typeface="HGP明朝E" panose="02020900000000000000" pitchFamily="18" charset="-128"/>
                        </a:rPr>
                        <a:t>16</a:t>
                      </a:r>
                      <a:r>
                        <a:rPr kumimoji="1" lang="ja-JP" altLang="en-US" b="0" dirty="0">
                          <a:solidFill>
                            <a:schemeClr val="tx1"/>
                          </a:solidFill>
                          <a:latin typeface="HGP明朝E" panose="02020900000000000000" pitchFamily="18" charset="-128"/>
                          <a:ea typeface="HGP明朝E" panose="02020900000000000000" pitchFamily="18" charset="-128"/>
                        </a:rPr>
                        <a:t>：</a:t>
                      </a:r>
                      <a:r>
                        <a:rPr kumimoji="1" lang="en-US" altLang="ja-JP" b="0" dirty="0">
                          <a:solidFill>
                            <a:schemeClr val="tx1"/>
                          </a:solidFill>
                          <a:latin typeface="HGP明朝E" panose="02020900000000000000" pitchFamily="18" charset="-128"/>
                          <a:ea typeface="HGP明朝E" panose="02020900000000000000" pitchFamily="18" charset="-128"/>
                        </a:rPr>
                        <a:t>00</a:t>
                      </a:r>
                      <a:r>
                        <a:rPr kumimoji="1" lang="ja-JP" altLang="en-US" b="0" dirty="0">
                          <a:solidFill>
                            <a:schemeClr val="tx1"/>
                          </a:solidFill>
                          <a:latin typeface="HGP明朝E" panose="02020900000000000000" pitchFamily="18" charset="-128"/>
                          <a:ea typeface="HGP明朝E" panose="02020900000000000000" pitchFamily="18" charset="-128"/>
                        </a:rPr>
                        <a:t>頃まではブースに立ち寄って頂きます）</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393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F48CA66C-1099-41B1-A8FC-00D1168389F5}"/>
              </a:ext>
            </a:extLst>
          </p:cNvPr>
          <p:cNvSpPr txBox="1">
            <a:spLocks/>
          </p:cNvSpPr>
          <p:nvPr/>
        </p:nvSpPr>
        <p:spPr>
          <a:xfrm>
            <a:off x="440472" y="1170871"/>
            <a:ext cx="8296507" cy="607750"/>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a:solidFill>
                  <a:schemeClr val="bg1"/>
                </a:solidFill>
                <a:latin typeface="HGP明朝E" panose="02020900000000000000" pitchFamily="18" charset="-128"/>
                <a:ea typeface="HGP明朝E" panose="02020900000000000000" pitchFamily="18" charset="-128"/>
              </a:rPr>
              <a:t>協賛企業の特典</a:t>
            </a:r>
            <a:endParaRPr lang="ja-JP" altLang="en-US" sz="2800" dirty="0">
              <a:solidFill>
                <a:schemeClr val="bg1"/>
              </a:solidFill>
              <a:latin typeface="HGP明朝E" panose="02020900000000000000" pitchFamily="18" charset="-128"/>
              <a:ea typeface="HGP明朝E" panose="02020900000000000000" pitchFamily="18" charset="-128"/>
            </a:endParaRPr>
          </a:p>
        </p:txBody>
      </p:sp>
      <p:sp>
        <p:nvSpPr>
          <p:cNvPr id="16" name="タイトル 1">
            <a:extLst>
              <a:ext uri="{FF2B5EF4-FFF2-40B4-BE49-F238E27FC236}">
                <a16:creationId xmlns:a16="http://schemas.microsoft.com/office/drawing/2014/main" id="{C9C5A3E9-ECA3-499B-8970-CC60606DD54A}"/>
              </a:ext>
            </a:extLst>
          </p:cNvPr>
          <p:cNvSpPr txBox="1">
            <a:spLocks/>
          </p:cNvSpPr>
          <p:nvPr/>
        </p:nvSpPr>
        <p:spPr>
          <a:xfrm>
            <a:off x="381999" y="1946600"/>
            <a:ext cx="8296507" cy="4164988"/>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800" dirty="0">
                <a:solidFill>
                  <a:srgbClr val="0070C0"/>
                </a:solidFill>
                <a:latin typeface="HGP明朝E" panose="02020900000000000000" pitchFamily="18" charset="-128"/>
                <a:ea typeface="HGP明朝E" panose="02020900000000000000" pitchFamily="18" charset="-128"/>
              </a:rPr>
              <a:t>★参加ドクターの情報提供</a:t>
            </a:r>
            <a:endParaRPr lang="en-US" altLang="ja-JP" sz="1800" dirty="0">
              <a:solidFill>
                <a:srgbClr val="0070C0"/>
              </a:solidFill>
              <a:latin typeface="HGP明朝E" panose="02020900000000000000" pitchFamily="18" charset="-128"/>
              <a:ea typeface="HGP明朝E" panose="02020900000000000000" pitchFamily="18" charset="-128"/>
            </a:endParaRPr>
          </a:p>
          <a:p>
            <a:pPr algn="l"/>
            <a:r>
              <a:rPr lang="ja-JP" altLang="en-US" sz="1800" dirty="0">
                <a:solidFill>
                  <a:srgbClr val="0070C0"/>
                </a:solidFill>
                <a:latin typeface="HGP明朝E" panose="02020900000000000000" pitchFamily="18" charset="-128"/>
                <a:ea typeface="HGP明朝E" panose="02020900000000000000" pitchFamily="18" charset="-128"/>
              </a:rPr>
              <a:t>　　</a:t>
            </a:r>
            <a:r>
              <a:rPr lang="ja-JP" altLang="en-US" sz="1400" dirty="0">
                <a:latin typeface="HGP明朝E" panose="02020900000000000000" pitchFamily="18" charset="-128"/>
                <a:ea typeface="HGP明朝E" panose="02020900000000000000" pitchFamily="18" charset="-128"/>
              </a:rPr>
              <a:t>セミナー参加し、アンケートに回答がある</a:t>
            </a:r>
            <a:endParaRPr lang="en-US" altLang="ja-JP" sz="1400" dirty="0">
              <a:latin typeface="HGP明朝E" panose="02020900000000000000" pitchFamily="18" charset="-128"/>
              <a:ea typeface="HGP明朝E" panose="02020900000000000000" pitchFamily="18" charset="-128"/>
            </a:endParaRPr>
          </a:p>
          <a:p>
            <a:pPr algn="l"/>
            <a:r>
              <a:rPr lang="ja-JP" altLang="en-US" sz="1400" dirty="0">
                <a:latin typeface="HGP明朝E" panose="02020900000000000000" pitchFamily="18" charset="-128"/>
                <a:ea typeface="HGP明朝E" panose="02020900000000000000" pitchFamily="18" charset="-128"/>
              </a:rPr>
              <a:t>　　　ドクターのお名前・科目・開業希望エリア</a:t>
            </a:r>
            <a:endParaRPr lang="en-US" altLang="ja-JP" sz="1400" dirty="0">
              <a:latin typeface="HGP明朝E" panose="02020900000000000000" pitchFamily="18" charset="-128"/>
              <a:ea typeface="HGP明朝E" panose="02020900000000000000" pitchFamily="18" charset="-128"/>
            </a:endParaRPr>
          </a:p>
          <a:p>
            <a:pPr algn="l"/>
            <a:r>
              <a:rPr lang="ja-JP" altLang="en-US" sz="1400" dirty="0">
                <a:latin typeface="HGP明朝E" panose="02020900000000000000" pitchFamily="18" charset="-128"/>
                <a:ea typeface="HGP明朝E" panose="02020900000000000000" pitchFamily="18" charset="-128"/>
              </a:rPr>
              <a:t>　　　・メールアドレスなど</a:t>
            </a:r>
            <a:endParaRPr lang="en-US" altLang="ja-JP" sz="1400" dirty="0">
              <a:latin typeface="HGP明朝E" panose="02020900000000000000" pitchFamily="18" charset="-128"/>
              <a:ea typeface="HGP明朝E" panose="02020900000000000000" pitchFamily="18" charset="-128"/>
            </a:endParaRPr>
          </a:p>
          <a:p>
            <a:pPr algn="l"/>
            <a:endParaRPr lang="en-US" altLang="ja-JP" sz="1800" dirty="0">
              <a:solidFill>
                <a:srgbClr val="0070C0"/>
              </a:solidFill>
              <a:latin typeface="HGP明朝E" panose="02020900000000000000" pitchFamily="18" charset="-128"/>
              <a:ea typeface="HGP明朝E" panose="02020900000000000000" pitchFamily="18" charset="-128"/>
            </a:endParaRPr>
          </a:p>
          <a:p>
            <a:pPr algn="l"/>
            <a:endParaRPr lang="en-US" altLang="ja-JP" sz="1800" dirty="0">
              <a:solidFill>
                <a:srgbClr val="0070C0"/>
              </a:solidFill>
              <a:latin typeface="HGP明朝E" panose="02020900000000000000" pitchFamily="18" charset="-128"/>
              <a:ea typeface="HGP明朝E" panose="02020900000000000000" pitchFamily="18" charset="-128"/>
            </a:endParaRPr>
          </a:p>
          <a:p>
            <a:pPr algn="l"/>
            <a:r>
              <a:rPr lang="ja-JP" altLang="en-US" sz="1800" dirty="0">
                <a:solidFill>
                  <a:srgbClr val="0070C0"/>
                </a:solidFill>
                <a:latin typeface="HGP明朝E" panose="02020900000000000000" pitchFamily="18" charset="-128"/>
                <a:ea typeface="HGP明朝E" panose="02020900000000000000" pitchFamily="18" charset="-128"/>
              </a:rPr>
              <a:t>★参加申込ドクターへ企業紹介</a:t>
            </a:r>
            <a:endParaRPr lang="en-US" altLang="ja-JP" sz="1800" dirty="0">
              <a:solidFill>
                <a:srgbClr val="0070C0"/>
              </a:solidFill>
              <a:latin typeface="HGP明朝E" panose="02020900000000000000" pitchFamily="18" charset="-128"/>
              <a:ea typeface="HGP明朝E" panose="02020900000000000000" pitchFamily="18" charset="-128"/>
            </a:endParaRPr>
          </a:p>
          <a:p>
            <a:pPr algn="l"/>
            <a:r>
              <a:rPr lang="ja-JP" altLang="en-US" sz="1400" dirty="0">
                <a:latin typeface="HGP明朝E" panose="02020900000000000000" pitchFamily="18" charset="-128"/>
                <a:ea typeface="HGP明朝E" panose="02020900000000000000" pitchFamily="18" charset="-128"/>
              </a:rPr>
              <a:t>　　協賛企業紹介の冊子を作成し、</a:t>
            </a:r>
            <a:endParaRPr lang="en-US" altLang="ja-JP" sz="1400" dirty="0">
              <a:latin typeface="HGP明朝E" panose="02020900000000000000" pitchFamily="18" charset="-128"/>
              <a:ea typeface="HGP明朝E" panose="02020900000000000000" pitchFamily="18" charset="-128"/>
            </a:endParaRPr>
          </a:p>
          <a:p>
            <a:pPr algn="l"/>
            <a:r>
              <a:rPr lang="ja-JP" altLang="en-US" sz="1400" dirty="0">
                <a:latin typeface="HGP明朝E" panose="02020900000000000000" pitchFamily="18" charset="-128"/>
                <a:ea typeface="HGP明朝E" panose="02020900000000000000" pitchFamily="18" charset="-128"/>
              </a:rPr>
              <a:t>　　参加申込の全ドクターに配布予定</a:t>
            </a:r>
            <a:endParaRPr lang="en-US" altLang="ja-JP" sz="1400" dirty="0">
              <a:latin typeface="HGP明朝E" panose="02020900000000000000" pitchFamily="18" charset="-128"/>
              <a:ea typeface="HGP明朝E" panose="02020900000000000000" pitchFamily="18" charset="-128"/>
            </a:endParaRPr>
          </a:p>
          <a:p>
            <a:pPr algn="l"/>
            <a:endParaRPr lang="en-US" altLang="ja-JP" sz="1800" dirty="0">
              <a:latin typeface="HGP明朝E" panose="02020900000000000000" pitchFamily="18" charset="-128"/>
              <a:ea typeface="HGP明朝E" panose="02020900000000000000" pitchFamily="18" charset="-128"/>
            </a:endParaRPr>
          </a:p>
        </p:txBody>
      </p:sp>
      <p:sp>
        <p:nvSpPr>
          <p:cNvPr id="6" name="タイトル 1">
            <a:extLst>
              <a:ext uri="{FF2B5EF4-FFF2-40B4-BE49-F238E27FC236}">
                <a16:creationId xmlns:a16="http://schemas.microsoft.com/office/drawing/2014/main" id="{6A32B470-5D20-4040-A39C-B7C0278D8252}"/>
              </a:ext>
            </a:extLst>
          </p:cNvPr>
          <p:cNvSpPr txBox="1">
            <a:spLocks/>
          </p:cNvSpPr>
          <p:nvPr/>
        </p:nvSpPr>
        <p:spPr>
          <a:xfrm>
            <a:off x="3893572" y="1897405"/>
            <a:ext cx="2545952" cy="357769"/>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400" dirty="0">
                <a:latin typeface="HGP明朝E" panose="02020900000000000000" pitchFamily="18" charset="-128"/>
                <a:ea typeface="HGP明朝E" panose="02020900000000000000" pitchFamily="18" charset="-128"/>
              </a:rPr>
              <a:t>※</a:t>
            </a:r>
            <a:r>
              <a:rPr lang="ja-JP" altLang="en-US" sz="1400" dirty="0">
                <a:latin typeface="HGP明朝E" panose="02020900000000000000" pitchFamily="18" charset="-128"/>
                <a:ea typeface="HGP明朝E" panose="02020900000000000000" pitchFamily="18" charset="-128"/>
              </a:rPr>
              <a:t>協賛企業紹介冊子イメージ</a:t>
            </a:r>
            <a:endParaRPr lang="en-US" altLang="ja-JP" sz="1400" dirty="0">
              <a:latin typeface="HGP明朝E" panose="02020900000000000000" pitchFamily="18" charset="-128"/>
              <a:ea typeface="HGP明朝E" panose="02020900000000000000" pitchFamily="18" charset="-128"/>
            </a:endParaRPr>
          </a:p>
        </p:txBody>
      </p:sp>
      <p:pic>
        <p:nvPicPr>
          <p:cNvPr id="9" name="図 8">
            <a:extLst>
              <a:ext uri="{FF2B5EF4-FFF2-40B4-BE49-F238E27FC236}">
                <a16:creationId xmlns:a16="http://schemas.microsoft.com/office/drawing/2014/main" id="{719BF467-CCA8-5A1A-C071-805AFA3CC901}"/>
              </a:ext>
            </a:extLst>
          </p:cNvPr>
          <p:cNvPicPr>
            <a:picLocks noChangeAspect="1"/>
          </p:cNvPicPr>
          <p:nvPr/>
        </p:nvPicPr>
        <p:blipFill>
          <a:blip r:embed="rId2"/>
          <a:srcRect t="3785" b="-483"/>
          <a:stretch/>
        </p:blipFill>
        <p:spPr>
          <a:xfrm>
            <a:off x="3893572" y="2373958"/>
            <a:ext cx="4558778" cy="330619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03086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F48CA66C-1099-41B1-A8FC-00D1168389F5}"/>
              </a:ext>
            </a:extLst>
          </p:cNvPr>
          <p:cNvSpPr txBox="1">
            <a:spLocks/>
          </p:cNvSpPr>
          <p:nvPr/>
        </p:nvSpPr>
        <p:spPr>
          <a:xfrm>
            <a:off x="440472" y="1170871"/>
            <a:ext cx="8296507" cy="607750"/>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a:solidFill>
                  <a:schemeClr val="bg1"/>
                </a:solidFill>
                <a:latin typeface="HGP明朝E" panose="02020900000000000000" pitchFamily="18" charset="-128"/>
                <a:ea typeface="HGP明朝E" panose="02020900000000000000" pitchFamily="18" charset="-128"/>
              </a:rPr>
              <a:t>協賛企業の募集概要</a:t>
            </a:r>
            <a:endParaRPr lang="ja-JP" altLang="en-US" sz="2800" dirty="0">
              <a:solidFill>
                <a:schemeClr val="bg1"/>
              </a:solidFill>
              <a:latin typeface="HGP明朝E" panose="02020900000000000000" pitchFamily="18" charset="-128"/>
              <a:ea typeface="HGP明朝E" panose="02020900000000000000" pitchFamily="18" charset="-128"/>
            </a:endParaRPr>
          </a:p>
        </p:txBody>
      </p:sp>
      <p:sp>
        <p:nvSpPr>
          <p:cNvPr id="4" name="タイトル 1">
            <a:extLst>
              <a:ext uri="{FF2B5EF4-FFF2-40B4-BE49-F238E27FC236}">
                <a16:creationId xmlns:a16="http://schemas.microsoft.com/office/drawing/2014/main" id="{453A27D1-A855-4219-B56F-ADB87E2F9B36}"/>
              </a:ext>
            </a:extLst>
          </p:cNvPr>
          <p:cNvSpPr txBox="1">
            <a:spLocks/>
          </p:cNvSpPr>
          <p:nvPr/>
        </p:nvSpPr>
        <p:spPr>
          <a:xfrm>
            <a:off x="440472" y="1839949"/>
            <a:ext cx="8296507" cy="412603"/>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800" dirty="0">
                <a:latin typeface="HGP明朝E" panose="02020900000000000000" pitchFamily="18" charset="-128"/>
                <a:ea typeface="HGP明朝E" panose="02020900000000000000" pitchFamily="18" charset="-128"/>
              </a:rPr>
              <a:t>●申込方法</a:t>
            </a:r>
            <a:endParaRPr lang="en-US" altLang="ja-JP" sz="1800" dirty="0">
              <a:latin typeface="HGP明朝E" panose="02020900000000000000" pitchFamily="18" charset="-128"/>
              <a:ea typeface="HGP明朝E" panose="02020900000000000000" pitchFamily="18" charset="-128"/>
            </a:endParaRPr>
          </a:p>
        </p:txBody>
      </p:sp>
      <p:sp>
        <p:nvSpPr>
          <p:cNvPr id="11" name="タイトル 1">
            <a:extLst>
              <a:ext uri="{FF2B5EF4-FFF2-40B4-BE49-F238E27FC236}">
                <a16:creationId xmlns:a16="http://schemas.microsoft.com/office/drawing/2014/main" id="{3BC28A10-352C-4F85-BCD2-99E91C1CDFCD}"/>
              </a:ext>
            </a:extLst>
          </p:cNvPr>
          <p:cNvSpPr txBox="1">
            <a:spLocks/>
          </p:cNvSpPr>
          <p:nvPr/>
        </p:nvSpPr>
        <p:spPr>
          <a:xfrm>
            <a:off x="669072" y="2135458"/>
            <a:ext cx="8034456" cy="4070196"/>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dirty="0">
                <a:latin typeface="HGP明朝E" panose="02020900000000000000" pitchFamily="18" charset="-128"/>
                <a:ea typeface="HGP明朝E" panose="02020900000000000000" pitchFamily="18" charset="-128"/>
              </a:rPr>
              <a:t>■予定数</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a:t>
            </a:r>
            <a:r>
              <a:rPr lang="ja-JP" altLang="en-US" sz="1600" dirty="0">
                <a:solidFill>
                  <a:srgbClr val="0070C0"/>
                </a:solidFill>
                <a:latin typeface="HGP明朝E" panose="02020900000000000000" pitchFamily="18" charset="-128"/>
                <a:ea typeface="HGP明朝E" panose="02020900000000000000" pitchFamily="18" charset="-128"/>
              </a:rPr>
              <a:t>・</a:t>
            </a:r>
            <a:r>
              <a:rPr lang="en-US" altLang="ja-JP" sz="1600" dirty="0">
                <a:solidFill>
                  <a:srgbClr val="0070C0"/>
                </a:solidFill>
                <a:latin typeface="HGP明朝E" panose="02020900000000000000" pitchFamily="18" charset="-128"/>
                <a:ea typeface="HGP明朝E" panose="02020900000000000000" pitchFamily="18" charset="-128"/>
              </a:rPr>
              <a:t>17</a:t>
            </a:r>
            <a:r>
              <a:rPr lang="ja-JP" altLang="en-US" sz="1600" dirty="0">
                <a:solidFill>
                  <a:srgbClr val="0070C0"/>
                </a:solidFill>
                <a:latin typeface="HGP明朝E" panose="02020900000000000000" pitchFamily="18" charset="-128"/>
                <a:ea typeface="HGP明朝E" panose="02020900000000000000" pitchFamily="18" charset="-128"/>
              </a:rPr>
              <a:t>ブース　</a:t>
            </a:r>
            <a:r>
              <a:rPr lang="en-US" altLang="ja-JP" sz="1600" dirty="0">
                <a:solidFill>
                  <a:srgbClr val="0070C0"/>
                </a:solidFill>
                <a:latin typeface="HGP明朝E" panose="02020900000000000000" pitchFamily="18" charset="-128"/>
                <a:ea typeface="HGP明朝E" panose="02020900000000000000" pitchFamily="18" charset="-128"/>
              </a:rPr>
              <a:t>※W1,800</a:t>
            </a:r>
            <a:r>
              <a:rPr lang="ja-JP" altLang="en-US" sz="1600" dirty="0">
                <a:solidFill>
                  <a:srgbClr val="0070C0"/>
                </a:solidFill>
                <a:latin typeface="HGP明朝E" panose="02020900000000000000" pitchFamily="18" charset="-128"/>
                <a:ea typeface="HGP明朝E" panose="02020900000000000000" pitchFamily="18" charset="-128"/>
              </a:rPr>
              <a:t>の長机</a:t>
            </a:r>
            <a:r>
              <a:rPr lang="en-US" altLang="ja-JP" sz="1600" dirty="0">
                <a:solidFill>
                  <a:srgbClr val="0070C0"/>
                </a:solidFill>
                <a:latin typeface="HGP明朝E" panose="02020900000000000000" pitchFamily="18" charset="-128"/>
                <a:ea typeface="HGP明朝E" panose="02020900000000000000" pitchFamily="18" charset="-128"/>
              </a:rPr>
              <a:t>+</a:t>
            </a:r>
            <a:r>
              <a:rPr lang="ja-JP" altLang="en-US" sz="1600" dirty="0">
                <a:solidFill>
                  <a:srgbClr val="0070C0"/>
                </a:solidFill>
                <a:latin typeface="HGP明朝E" panose="02020900000000000000" pitchFamily="18" charset="-128"/>
                <a:ea typeface="HGP明朝E" panose="02020900000000000000" pitchFamily="18" charset="-128"/>
              </a:rPr>
              <a:t>椅子</a:t>
            </a:r>
            <a:r>
              <a:rPr lang="en-US" altLang="ja-JP" sz="1600" dirty="0">
                <a:solidFill>
                  <a:srgbClr val="0070C0"/>
                </a:solidFill>
                <a:latin typeface="HGP明朝E" panose="02020900000000000000" pitchFamily="18" charset="-128"/>
                <a:ea typeface="HGP明朝E" panose="02020900000000000000" pitchFamily="18" charset="-128"/>
              </a:rPr>
              <a:t>4</a:t>
            </a:r>
            <a:r>
              <a:rPr lang="ja-JP" altLang="en-US" sz="1600" dirty="0">
                <a:solidFill>
                  <a:srgbClr val="0070C0"/>
                </a:solidFill>
                <a:latin typeface="HGP明朝E" panose="02020900000000000000" pitchFamily="18" charset="-128"/>
                <a:ea typeface="HGP明朝E" panose="02020900000000000000" pitchFamily="18" charset="-128"/>
              </a:rPr>
              <a:t>脚</a:t>
            </a:r>
            <a:r>
              <a:rPr lang="en-US" altLang="ja-JP" sz="1600" dirty="0">
                <a:solidFill>
                  <a:srgbClr val="0070C0"/>
                </a:solidFill>
                <a:latin typeface="HGP明朝E" panose="02020900000000000000" pitchFamily="18" charset="-128"/>
                <a:ea typeface="HGP明朝E" panose="02020900000000000000" pitchFamily="18" charset="-128"/>
              </a:rPr>
              <a:t>+W1,800×H2,000</a:t>
            </a:r>
            <a:r>
              <a:rPr lang="ja-JP" altLang="en-US" sz="1600" dirty="0">
                <a:solidFill>
                  <a:srgbClr val="0070C0"/>
                </a:solidFill>
                <a:latin typeface="HGP明朝E" panose="02020900000000000000" pitchFamily="18" charset="-128"/>
                <a:ea typeface="HGP明朝E" panose="02020900000000000000" pitchFamily="18" charset="-128"/>
              </a:rPr>
              <a:t>のパーテーションの仕様です</a:t>
            </a:r>
            <a:endParaRPr lang="en-US" altLang="ja-JP" sz="1600" dirty="0">
              <a:solidFill>
                <a:srgbClr val="FF0000"/>
              </a:solidFill>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■協賛費用</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a:t>
            </a:r>
            <a:r>
              <a:rPr lang="ja-JP" altLang="en-US" sz="1600" dirty="0">
                <a:solidFill>
                  <a:srgbClr val="0070C0"/>
                </a:solidFill>
                <a:latin typeface="HGP明朝E" panose="02020900000000000000" pitchFamily="18" charset="-128"/>
                <a:ea typeface="HGP明朝E" panose="02020900000000000000" pitchFamily="18" charset="-128"/>
              </a:rPr>
              <a:t>・ブース出展　・・・　</a:t>
            </a:r>
            <a:r>
              <a:rPr lang="en-US" altLang="ja-JP" sz="1600" dirty="0">
                <a:solidFill>
                  <a:srgbClr val="0070C0"/>
                </a:solidFill>
                <a:latin typeface="HGP明朝E" panose="02020900000000000000" pitchFamily="18" charset="-128"/>
                <a:ea typeface="HGP明朝E" panose="02020900000000000000" pitchFamily="18" charset="-128"/>
              </a:rPr>
              <a:t>50,000</a:t>
            </a:r>
            <a:r>
              <a:rPr lang="ja-JP" altLang="en-US" sz="1600" dirty="0">
                <a:solidFill>
                  <a:srgbClr val="0070C0"/>
                </a:solidFill>
                <a:latin typeface="HGP明朝E" panose="02020900000000000000" pitchFamily="18" charset="-128"/>
                <a:ea typeface="HGP明朝E" panose="02020900000000000000" pitchFamily="18" charset="-128"/>
              </a:rPr>
              <a:t>円（税別）</a:t>
            </a:r>
            <a:endParaRPr lang="en-US" altLang="ja-JP" sz="1600" dirty="0">
              <a:solidFill>
                <a:srgbClr val="0070C0"/>
              </a:solidFill>
              <a:latin typeface="HGP明朝E" panose="02020900000000000000" pitchFamily="18" charset="-128"/>
              <a:ea typeface="HGP明朝E" panose="02020900000000000000" pitchFamily="18" charset="-128"/>
            </a:endParaRPr>
          </a:p>
          <a:p>
            <a:pPr algn="l"/>
            <a:r>
              <a:rPr lang="ja-JP" altLang="en-US" sz="1600" dirty="0">
                <a:solidFill>
                  <a:srgbClr val="0070C0"/>
                </a:solidFill>
                <a:latin typeface="HGP明朝E" panose="02020900000000000000" pitchFamily="18" charset="-128"/>
                <a:ea typeface="HGP明朝E" panose="02020900000000000000" pitchFamily="18" charset="-128"/>
              </a:rPr>
              <a:t>　　　・パンフレット設置のみ　・・・　</a:t>
            </a:r>
            <a:r>
              <a:rPr lang="en-US" altLang="ja-JP" sz="1600" dirty="0">
                <a:solidFill>
                  <a:srgbClr val="0070C0"/>
                </a:solidFill>
                <a:latin typeface="HGP明朝E" panose="02020900000000000000" pitchFamily="18" charset="-128"/>
                <a:ea typeface="HGP明朝E" panose="02020900000000000000" pitchFamily="18" charset="-128"/>
              </a:rPr>
              <a:t>10,000</a:t>
            </a:r>
            <a:r>
              <a:rPr lang="ja-JP" altLang="en-US" sz="1600" dirty="0">
                <a:solidFill>
                  <a:srgbClr val="0070C0"/>
                </a:solidFill>
                <a:latin typeface="HGP明朝E" panose="02020900000000000000" pitchFamily="18" charset="-128"/>
                <a:ea typeface="HGP明朝E" panose="02020900000000000000" pitchFamily="18" charset="-128"/>
              </a:rPr>
              <a:t>円（税別）</a:t>
            </a:r>
            <a:endParaRPr lang="en-US" altLang="ja-JP" sz="1600" dirty="0">
              <a:solidFill>
                <a:srgbClr val="0070C0"/>
              </a:solidFill>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■協賛特典</a:t>
            </a:r>
            <a:endParaRPr lang="en-US" altLang="ja-JP" sz="1600" dirty="0">
              <a:latin typeface="HGP明朝E" panose="02020900000000000000" pitchFamily="18" charset="-128"/>
              <a:ea typeface="HGP明朝E" panose="02020900000000000000" pitchFamily="18" charset="-128"/>
            </a:endParaRPr>
          </a:p>
          <a:p>
            <a:pPr algn="l"/>
            <a:r>
              <a:rPr lang="ja-JP" altLang="en-US" sz="1600" dirty="0">
                <a:solidFill>
                  <a:srgbClr val="0070C0"/>
                </a:solidFill>
                <a:latin typeface="HGP明朝E" panose="02020900000000000000" pitchFamily="18" charset="-128"/>
                <a:ea typeface="HGP明朝E" panose="02020900000000000000" pitchFamily="18" charset="-128"/>
              </a:rPr>
              <a:t>　　　・参加ドクターの情報提供（アンケート回答があるドクター）</a:t>
            </a:r>
            <a:endParaRPr lang="en-US" altLang="ja-JP" sz="1600" dirty="0">
              <a:solidFill>
                <a:srgbClr val="0070C0"/>
              </a:solidFill>
              <a:latin typeface="HGP明朝E" panose="02020900000000000000" pitchFamily="18" charset="-128"/>
              <a:ea typeface="HGP明朝E" panose="02020900000000000000" pitchFamily="18" charset="-128"/>
            </a:endParaRPr>
          </a:p>
          <a:p>
            <a:pPr algn="l"/>
            <a:r>
              <a:rPr lang="ja-JP" altLang="en-US" sz="1600" dirty="0">
                <a:solidFill>
                  <a:srgbClr val="0070C0"/>
                </a:solidFill>
                <a:latin typeface="HGP明朝E" panose="02020900000000000000" pitchFamily="18" charset="-128"/>
                <a:ea typeface="HGP明朝E" panose="02020900000000000000" pitchFamily="18" charset="-128"/>
              </a:rPr>
              <a:t>　　　・参加申込ドクターへの企業紹介</a:t>
            </a:r>
            <a:endParaRPr lang="en-US" altLang="ja-JP" sz="1600" dirty="0">
              <a:solidFill>
                <a:srgbClr val="0070C0"/>
              </a:solidFill>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■申し込み方法</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・専用の申込書に必要事項記載の上、</a:t>
            </a:r>
            <a:r>
              <a:rPr lang="en-US" altLang="ja-JP" sz="1600" dirty="0">
                <a:latin typeface="HGP明朝E" panose="02020900000000000000" pitchFamily="18" charset="-128"/>
                <a:ea typeface="HGP明朝E" panose="02020900000000000000" pitchFamily="18" charset="-128"/>
              </a:rPr>
              <a:t>FAX</a:t>
            </a:r>
            <a:r>
              <a:rPr lang="ja-JP" altLang="en-US" sz="1600" dirty="0" err="1">
                <a:latin typeface="HGP明朝E" panose="02020900000000000000" pitchFamily="18" charset="-128"/>
                <a:ea typeface="HGP明朝E" panose="02020900000000000000" pitchFamily="18" charset="-128"/>
              </a:rPr>
              <a:t>にて</a:t>
            </a:r>
            <a:r>
              <a:rPr lang="ja-JP" altLang="en-US" sz="1600" dirty="0">
                <a:latin typeface="HGP明朝E" panose="02020900000000000000" pitchFamily="18" charset="-128"/>
                <a:ea typeface="HGP明朝E" panose="02020900000000000000" pitchFamily="18" charset="-128"/>
              </a:rPr>
              <a:t>お申込みお願いいたします</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a:t>
            </a:r>
            <a:r>
              <a:rPr lang="en-US" altLang="ja-JP" sz="1600" dirty="0">
                <a:solidFill>
                  <a:srgbClr val="0070C0"/>
                </a:solidFill>
                <a:latin typeface="HGP明朝E" panose="02020900000000000000" pitchFamily="18" charset="-128"/>
                <a:ea typeface="HGP明朝E" panose="02020900000000000000" pitchFamily="18" charset="-128"/>
              </a:rPr>
              <a:t>FAX</a:t>
            </a:r>
            <a:r>
              <a:rPr lang="ja-JP" altLang="en-US" sz="1600" dirty="0">
                <a:solidFill>
                  <a:srgbClr val="0070C0"/>
                </a:solidFill>
                <a:latin typeface="HGP明朝E" panose="02020900000000000000" pitchFamily="18" charset="-128"/>
                <a:ea typeface="HGP明朝E" panose="02020900000000000000" pitchFamily="18" charset="-128"/>
              </a:rPr>
              <a:t>送信先　　メディカルスタディ協会関西　</a:t>
            </a:r>
            <a:r>
              <a:rPr lang="en-US" altLang="ja-JP" sz="1600" dirty="0">
                <a:solidFill>
                  <a:srgbClr val="0070C0"/>
                </a:solidFill>
                <a:latin typeface="HGP明朝E" panose="02020900000000000000" pitchFamily="18" charset="-128"/>
                <a:ea typeface="HGP明朝E" panose="02020900000000000000" pitchFamily="18" charset="-128"/>
              </a:rPr>
              <a:t>FAX</a:t>
            </a:r>
            <a:r>
              <a:rPr lang="ja-JP" altLang="en-US" sz="1600" dirty="0">
                <a:solidFill>
                  <a:srgbClr val="0070C0"/>
                </a:solidFill>
                <a:latin typeface="HGP明朝E" panose="02020900000000000000" pitchFamily="18" charset="-128"/>
                <a:ea typeface="HGP明朝E" panose="02020900000000000000" pitchFamily="18" charset="-128"/>
              </a:rPr>
              <a:t>：</a:t>
            </a:r>
            <a:r>
              <a:rPr lang="en-US" altLang="ja-JP" sz="1600" dirty="0">
                <a:solidFill>
                  <a:srgbClr val="0070C0"/>
                </a:solidFill>
                <a:latin typeface="HGP明朝E" panose="02020900000000000000" pitchFamily="18" charset="-128"/>
                <a:ea typeface="HGP明朝E" panose="02020900000000000000" pitchFamily="18" charset="-128"/>
              </a:rPr>
              <a:t>06-6281-0085</a:t>
            </a:r>
          </a:p>
          <a:p>
            <a:pPr algn="l"/>
            <a:r>
              <a:rPr lang="ja-JP" altLang="en-US" sz="1600" dirty="0">
                <a:latin typeface="HGP明朝E" panose="02020900000000000000" pitchFamily="18" charset="-128"/>
                <a:ea typeface="HGP明朝E" panose="02020900000000000000" pitchFamily="18" charset="-128"/>
              </a:rPr>
              <a:t>　　　・お申込み期日</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a:t>
            </a:r>
            <a:r>
              <a:rPr lang="en-US" altLang="ja-JP" sz="1600" dirty="0">
                <a:solidFill>
                  <a:srgbClr val="FF0000"/>
                </a:solidFill>
                <a:latin typeface="HGP明朝E" panose="02020900000000000000" pitchFamily="18" charset="-128"/>
                <a:ea typeface="HGP明朝E" panose="02020900000000000000" pitchFamily="18" charset="-128"/>
              </a:rPr>
              <a:t>2025</a:t>
            </a:r>
            <a:r>
              <a:rPr lang="ja-JP" altLang="en-US" sz="1600" dirty="0">
                <a:solidFill>
                  <a:srgbClr val="FF0000"/>
                </a:solidFill>
                <a:latin typeface="HGP明朝E" panose="02020900000000000000" pitchFamily="18" charset="-128"/>
                <a:ea typeface="HGP明朝E" panose="02020900000000000000" pitchFamily="18" charset="-128"/>
              </a:rPr>
              <a:t>年</a:t>
            </a:r>
            <a:r>
              <a:rPr lang="en-US" altLang="ja-JP" sz="1600" dirty="0">
                <a:solidFill>
                  <a:srgbClr val="FF0000"/>
                </a:solidFill>
                <a:latin typeface="HGP明朝E" panose="02020900000000000000" pitchFamily="18" charset="-128"/>
                <a:ea typeface="HGP明朝E" panose="02020900000000000000" pitchFamily="18" charset="-128"/>
              </a:rPr>
              <a:t>5</a:t>
            </a:r>
            <a:r>
              <a:rPr lang="ja-JP" altLang="en-US" sz="1600" dirty="0">
                <a:solidFill>
                  <a:srgbClr val="FF0000"/>
                </a:solidFill>
                <a:latin typeface="HGP明朝E" panose="02020900000000000000" pitchFamily="18" charset="-128"/>
                <a:ea typeface="HGP明朝E" panose="02020900000000000000" pitchFamily="18" charset="-128"/>
              </a:rPr>
              <a:t>月</a:t>
            </a:r>
            <a:r>
              <a:rPr lang="en-US" altLang="ja-JP" sz="1600" dirty="0">
                <a:solidFill>
                  <a:srgbClr val="FF0000"/>
                </a:solidFill>
                <a:latin typeface="HGP明朝E" panose="02020900000000000000" pitchFamily="18" charset="-128"/>
                <a:ea typeface="HGP明朝E" panose="02020900000000000000" pitchFamily="18" charset="-128"/>
              </a:rPr>
              <a:t>30</a:t>
            </a:r>
            <a:r>
              <a:rPr lang="ja-JP" altLang="en-US" sz="1600" dirty="0">
                <a:solidFill>
                  <a:srgbClr val="FF0000"/>
                </a:solidFill>
                <a:latin typeface="HGP明朝E" panose="02020900000000000000" pitchFamily="18" charset="-128"/>
                <a:ea typeface="HGP明朝E" panose="02020900000000000000" pitchFamily="18" charset="-128"/>
              </a:rPr>
              <a:t>日（金）必着　</a:t>
            </a:r>
            <a:r>
              <a:rPr lang="en-US" altLang="ja-JP" sz="1600" dirty="0">
                <a:solidFill>
                  <a:srgbClr val="FF0000"/>
                </a:solidFill>
                <a:latin typeface="HGP明朝E" panose="02020900000000000000" pitchFamily="18" charset="-128"/>
                <a:ea typeface="HGP明朝E" panose="02020900000000000000" pitchFamily="18" charset="-128"/>
              </a:rPr>
              <a:t>※</a:t>
            </a:r>
            <a:r>
              <a:rPr lang="ja-JP" altLang="en-US" sz="1600" dirty="0">
                <a:solidFill>
                  <a:srgbClr val="FF0000"/>
                </a:solidFill>
                <a:latin typeface="HGP明朝E" panose="02020900000000000000" pitchFamily="18" charset="-128"/>
                <a:ea typeface="HGP明朝E" panose="02020900000000000000" pitchFamily="18" charset="-128"/>
              </a:rPr>
              <a:t>締め切り期日にご注意下さい</a:t>
            </a:r>
            <a:endParaRPr lang="en-US" altLang="ja-JP" sz="1600" dirty="0">
              <a:solidFill>
                <a:srgbClr val="FF0000"/>
              </a:solidFill>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・お支払い</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期日終了後、事務局より請求書をお送りします。</a:t>
            </a:r>
            <a:r>
              <a:rPr lang="en-US" altLang="ja-JP" sz="1600" dirty="0">
                <a:latin typeface="HGP明朝E" panose="02020900000000000000" pitchFamily="18" charset="-128"/>
                <a:ea typeface="HGP明朝E" panose="02020900000000000000" pitchFamily="18" charset="-128"/>
              </a:rPr>
              <a:t>8</a:t>
            </a:r>
            <a:r>
              <a:rPr lang="ja-JP" altLang="en-US" sz="1600" dirty="0">
                <a:latin typeface="HGP明朝E" panose="02020900000000000000" pitchFamily="18" charset="-128"/>
                <a:ea typeface="HGP明朝E" panose="02020900000000000000" pitchFamily="18" charset="-128"/>
              </a:rPr>
              <a:t>月末日までにお支払い下さい。</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■問い合わせ先</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・オアシス社会保険労務士事務所　鶴田　　携帯：</a:t>
            </a:r>
            <a:r>
              <a:rPr lang="en-US" altLang="ja-JP" sz="1600" dirty="0">
                <a:latin typeface="HGP明朝E" panose="02020900000000000000" pitchFamily="18" charset="-128"/>
                <a:ea typeface="HGP明朝E" panose="02020900000000000000" pitchFamily="18" charset="-128"/>
              </a:rPr>
              <a:t>090-4134-4669</a:t>
            </a:r>
          </a:p>
          <a:p>
            <a:pPr algn="l"/>
            <a:r>
              <a:rPr lang="ja-JP" altLang="en-US" sz="1600" dirty="0">
                <a:latin typeface="HGP明朝E" panose="02020900000000000000" pitchFamily="18" charset="-128"/>
                <a:ea typeface="HGP明朝E" panose="02020900000000000000" pitchFamily="18" charset="-128"/>
              </a:rPr>
              <a:t>　　　　　　　　　　　　　　　　　　　　　　　　　　　　　　</a:t>
            </a:r>
            <a:r>
              <a:rPr lang="en-US" altLang="ja-JP" sz="1600" dirty="0">
                <a:latin typeface="HGP明朝E" panose="02020900000000000000" pitchFamily="18" charset="-128"/>
                <a:ea typeface="HGP明朝E" panose="02020900000000000000" pitchFamily="18" charset="-128"/>
              </a:rPr>
              <a:t>E-mail</a:t>
            </a:r>
            <a:r>
              <a:rPr lang="ja-JP" altLang="en-US" sz="1600" dirty="0">
                <a:latin typeface="HGP明朝E" panose="02020900000000000000" pitchFamily="18" charset="-128"/>
                <a:ea typeface="HGP明朝E" panose="02020900000000000000" pitchFamily="18" charset="-128"/>
              </a:rPr>
              <a:t>：</a:t>
            </a:r>
            <a:r>
              <a:rPr lang="ja-JP" altLang="en-US" sz="1600" dirty="0">
                <a:latin typeface="HGP明朝E" panose="02020900000000000000" pitchFamily="18" charset="-128"/>
                <a:ea typeface="HGP明朝E" panose="02020900000000000000" pitchFamily="18" charset="-128"/>
                <a:hlinkClick r:id="rId2">
                  <a:extLst>
                    <a:ext uri="{A12FA001-AC4F-418D-AE19-62706E023703}">
                      <ahyp:hlinkClr xmlns:ahyp="http://schemas.microsoft.com/office/drawing/2018/hyperlinkcolor" val="tx"/>
                    </a:ext>
                  </a:extLst>
                </a:hlinkClick>
              </a:rPr>
              <a:t>ｏａｓｉｓｃａｒｅｅｒ</a:t>
            </a:r>
            <a:r>
              <a:rPr lang="en-US" altLang="ja-JP" sz="1600" dirty="0">
                <a:latin typeface="HGP明朝E" panose="02020900000000000000" pitchFamily="18" charset="-128"/>
                <a:ea typeface="HGP明朝E" panose="02020900000000000000" pitchFamily="18" charset="-128"/>
                <a:hlinkClick r:id="rId2">
                  <a:extLst>
                    <a:ext uri="{A12FA001-AC4F-418D-AE19-62706E023703}">
                      <ahyp:hlinkClr xmlns:ahyp="http://schemas.microsoft.com/office/drawing/2018/hyperlinkcolor" val="tx"/>
                    </a:ext>
                  </a:extLst>
                </a:hlinkClick>
              </a:rPr>
              <a:t>@aj.wakwak</a:t>
            </a:r>
            <a:r>
              <a:rPr lang="en-US" altLang="ja-JP" sz="1600" dirty="0">
                <a:latin typeface="HGP明朝E" panose="02020900000000000000" pitchFamily="18" charset="-128"/>
                <a:ea typeface="HGP明朝E" panose="02020900000000000000" pitchFamily="18" charset="-128"/>
              </a:rPr>
              <a:t>.com</a:t>
            </a:r>
          </a:p>
        </p:txBody>
      </p:sp>
    </p:spTree>
    <p:extLst>
      <p:ext uri="{BB962C8B-B14F-4D97-AF65-F5344CB8AC3E}">
        <p14:creationId xmlns:p14="http://schemas.microsoft.com/office/powerpoint/2010/main" val="26807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F48CA66C-1099-41B1-A8FC-00D1168389F5}"/>
              </a:ext>
            </a:extLst>
          </p:cNvPr>
          <p:cNvSpPr txBox="1">
            <a:spLocks/>
          </p:cNvSpPr>
          <p:nvPr/>
        </p:nvSpPr>
        <p:spPr>
          <a:xfrm>
            <a:off x="183995" y="571951"/>
            <a:ext cx="3807092" cy="537594"/>
          </a:xfrm>
          <a:prstGeom prst="rect">
            <a:avLst/>
          </a:prstGeom>
          <a:solidFill>
            <a:schemeClr val="accent1"/>
          </a:solidFill>
          <a:ln>
            <a:solidFill>
              <a:schemeClr val="accent1"/>
            </a:solidFill>
          </a:ln>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a:solidFill>
                  <a:schemeClr val="bg1"/>
                </a:solidFill>
                <a:latin typeface="HGP明朝E" panose="02020900000000000000" pitchFamily="18" charset="-128"/>
                <a:ea typeface="HGP明朝E" panose="02020900000000000000" pitchFamily="18" charset="-128"/>
              </a:rPr>
              <a:t>セミナー協賛申込書</a:t>
            </a:r>
            <a:endParaRPr lang="ja-JP" altLang="en-US" sz="2800" dirty="0">
              <a:solidFill>
                <a:schemeClr val="bg1"/>
              </a:solidFill>
              <a:latin typeface="HGP明朝E" panose="02020900000000000000" pitchFamily="18" charset="-128"/>
              <a:ea typeface="HGP明朝E" panose="02020900000000000000" pitchFamily="18" charset="-128"/>
            </a:endParaRPr>
          </a:p>
        </p:txBody>
      </p:sp>
      <p:sp>
        <p:nvSpPr>
          <p:cNvPr id="4" name="タイトル 1">
            <a:extLst>
              <a:ext uri="{FF2B5EF4-FFF2-40B4-BE49-F238E27FC236}">
                <a16:creationId xmlns:a16="http://schemas.microsoft.com/office/drawing/2014/main" id="{453A27D1-A855-4219-B56F-ADB87E2F9B36}"/>
              </a:ext>
            </a:extLst>
          </p:cNvPr>
          <p:cNvSpPr txBox="1">
            <a:spLocks/>
          </p:cNvSpPr>
          <p:nvPr/>
        </p:nvSpPr>
        <p:spPr>
          <a:xfrm>
            <a:off x="183995" y="1112320"/>
            <a:ext cx="8552983" cy="1834384"/>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dirty="0">
                <a:latin typeface="HGP明朝E" panose="02020900000000000000" pitchFamily="18" charset="-128"/>
                <a:ea typeface="HGP明朝E" panose="02020900000000000000" pitchFamily="18" charset="-128"/>
              </a:rPr>
              <a:t>一般社団法人　メディカルスタディ協会関西　行</a:t>
            </a:r>
            <a:endParaRPr lang="en-US" altLang="ja-JP" sz="1600" dirty="0">
              <a:latin typeface="HGP明朝E" panose="02020900000000000000" pitchFamily="18" charset="-128"/>
              <a:ea typeface="HGP明朝E" panose="02020900000000000000" pitchFamily="18" charset="-128"/>
            </a:endParaRPr>
          </a:p>
          <a:p>
            <a:pPr algn="l"/>
            <a:r>
              <a:rPr lang="ja-JP" altLang="en-US" sz="2000" dirty="0">
                <a:latin typeface="HGP明朝E" panose="02020900000000000000" pitchFamily="18" charset="-128"/>
                <a:ea typeface="HGP明朝E" panose="02020900000000000000" pitchFamily="18" charset="-128"/>
              </a:rPr>
              <a:t>　　　　</a:t>
            </a:r>
            <a:r>
              <a:rPr lang="en-US" altLang="ja-JP" sz="2000" dirty="0">
                <a:latin typeface="HGP明朝E" panose="02020900000000000000" pitchFamily="18" charset="-128"/>
                <a:ea typeface="HGP明朝E" panose="02020900000000000000" pitchFamily="18" charset="-128"/>
              </a:rPr>
              <a:t>FAX</a:t>
            </a:r>
            <a:r>
              <a:rPr lang="ja-JP" altLang="en-US" sz="2000" dirty="0">
                <a:latin typeface="HGP明朝E" panose="02020900000000000000" pitchFamily="18" charset="-128"/>
                <a:ea typeface="HGP明朝E" panose="02020900000000000000" pitchFamily="18" charset="-128"/>
              </a:rPr>
              <a:t>： ０６</a:t>
            </a:r>
            <a:r>
              <a:rPr lang="en-US" altLang="ja-JP" sz="2000" dirty="0">
                <a:latin typeface="HGP明朝E" panose="02020900000000000000" pitchFamily="18" charset="-128"/>
                <a:ea typeface="HGP明朝E" panose="02020900000000000000" pitchFamily="18" charset="-128"/>
              </a:rPr>
              <a:t>-</a:t>
            </a:r>
            <a:r>
              <a:rPr lang="ja-JP" altLang="en-US" sz="2000" dirty="0">
                <a:latin typeface="HGP明朝E" panose="02020900000000000000" pitchFamily="18" charset="-128"/>
                <a:ea typeface="HGP明朝E" panose="02020900000000000000" pitchFamily="18" charset="-128"/>
              </a:rPr>
              <a:t>６２８１</a:t>
            </a:r>
            <a:r>
              <a:rPr lang="en-US" altLang="ja-JP" sz="2000" dirty="0">
                <a:latin typeface="HGP明朝E" panose="02020900000000000000" pitchFamily="18" charset="-128"/>
                <a:ea typeface="HGP明朝E" panose="02020900000000000000" pitchFamily="18" charset="-128"/>
              </a:rPr>
              <a:t>-</a:t>
            </a:r>
            <a:r>
              <a:rPr lang="ja-JP" altLang="en-US" sz="2000" dirty="0">
                <a:latin typeface="HGP明朝E" panose="02020900000000000000" pitchFamily="18" charset="-128"/>
                <a:ea typeface="HGP明朝E" panose="02020900000000000000" pitchFamily="18" charset="-128"/>
              </a:rPr>
              <a:t>００８５　</a:t>
            </a:r>
            <a:endParaRPr lang="en-US" altLang="ja-JP" sz="2000" dirty="0">
              <a:latin typeface="HGP明朝E" panose="02020900000000000000" pitchFamily="18" charset="-128"/>
              <a:ea typeface="HGP明朝E" panose="02020900000000000000" pitchFamily="18" charset="-128"/>
            </a:endParaRPr>
          </a:p>
          <a:p>
            <a:pPr algn="l"/>
            <a:r>
              <a:rPr lang="en-US" altLang="ja-JP" sz="1400" u="sng" dirty="0">
                <a:latin typeface="HGP明朝E" panose="02020900000000000000" pitchFamily="18" charset="-128"/>
                <a:ea typeface="HGP明朝E" panose="02020900000000000000" pitchFamily="18" charset="-128"/>
              </a:rPr>
              <a:t>※TEL</a:t>
            </a:r>
            <a:r>
              <a:rPr lang="ja-JP" altLang="en-US" sz="1400" u="sng" dirty="0">
                <a:latin typeface="HGP明朝E" panose="02020900000000000000" pitchFamily="18" charset="-128"/>
                <a:ea typeface="HGP明朝E" panose="02020900000000000000" pitchFamily="18" charset="-128"/>
              </a:rPr>
              <a:t>・メールでのお申し込みは、下記問い合わせ先までお願いいたします。</a:t>
            </a:r>
            <a:r>
              <a:rPr lang="ja-JP" altLang="en-US" sz="2000" dirty="0">
                <a:latin typeface="HGP明朝E" panose="02020900000000000000" pitchFamily="18" charset="-128"/>
                <a:ea typeface="HGP明朝E" panose="02020900000000000000" pitchFamily="18" charset="-128"/>
              </a:rPr>
              <a:t>　　</a:t>
            </a:r>
            <a:endParaRPr lang="en-US" altLang="ja-JP" sz="1000" dirty="0">
              <a:latin typeface="HGP明朝E" panose="02020900000000000000" pitchFamily="18" charset="-128"/>
              <a:ea typeface="HGP明朝E" panose="02020900000000000000" pitchFamily="18" charset="-128"/>
            </a:endParaRPr>
          </a:p>
          <a:p>
            <a:pPr algn="l"/>
            <a:r>
              <a:rPr lang="en-US" altLang="ja-JP" sz="1600" dirty="0">
                <a:latin typeface="HGP明朝E" panose="02020900000000000000" pitchFamily="18" charset="-128"/>
                <a:ea typeface="HGP明朝E" panose="02020900000000000000" pitchFamily="18" charset="-128"/>
              </a:rPr>
              <a:t>2025</a:t>
            </a:r>
            <a:r>
              <a:rPr lang="ja-JP" altLang="en-US" sz="1600" dirty="0">
                <a:latin typeface="HGP明朝E" panose="02020900000000000000" pitchFamily="18" charset="-128"/>
                <a:ea typeface="HGP明朝E" panose="02020900000000000000" pitchFamily="18" charset="-128"/>
              </a:rPr>
              <a:t>年</a:t>
            </a:r>
            <a:r>
              <a:rPr lang="en-US" altLang="ja-JP" sz="1600" dirty="0">
                <a:latin typeface="HGP明朝E" panose="02020900000000000000" pitchFamily="18" charset="-128"/>
                <a:ea typeface="HGP明朝E" panose="02020900000000000000" pitchFamily="18" charset="-128"/>
              </a:rPr>
              <a:t>7</a:t>
            </a:r>
            <a:r>
              <a:rPr lang="ja-JP" altLang="en-US" sz="1600" dirty="0">
                <a:latin typeface="HGP明朝E" panose="02020900000000000000" pitchFamily="18" charset="-128"/>
                <a:ea typeface="HGP明朝E" panose="02020900000000000000" pitchFamily="18" charset="-128"/>
              </a:rPr>
              <a:t>月</a:t>
            </a:r>
            <a:r>
              <a:rPr lang="en-US" altLang="ja-JP" sz="1600" dirty="0">
                <a:latin typeface="HGP明朝E" panose="02020900000000000000" pitchFamily="18" charset="-128"/>
                <a:ea typeface="HGP明朝E" panose="02020900000000000000" pitchFamily="18" charset="-128"/>
              </a:rPr>
              <a:t>6</a:t>
            </a:r>
            <a:r>
              <a:rPr lang="ja-JP" altLang="en-US" sz="1600" dirty="0">
                <a:latin typeface="HGP明朝E" panose="02020900000000000000" pitchFamily="18" charset="-128"/>
                <a:ea typeface="HGP明朝E" panose="02020900000000000000" pitchFamily="18" charset="-128"/>
              </a:rPr>
              <a:t>日（日）開催の開業セミナーの協賛内容を確認し、協賛を申込みします。</a:t>
            </a:r>
            <a:endParaRPr lang="en-US" altLang="ja-JP" sz="1600" dirty="0">
              <a:latin typeface="HGP明朝E" panose="02020900000000000000" pitchFamily="18" charset="-128"/>
              <a:ea typeface="HGP明朝E" panose="02020900000000000000" pitchFamily="18" charset="-128"/>
            </a:endParaRPr>
          </a:p>
          <a:p>
            <a:pPr algn="l"/>
            <a:r>
              <a:rPr lang="ja-JP" altLang="en-US" sz="1600" dirty="0">
                <a:latin typeface="HGP明朝E" panose="02020900000000000000" pitchFamily="18" charset="-128"/>
                <a:ea typeface="HGP明朝E" panose="02020900000000000000" pitchFamily="18" charset="-128"/>
              </a:rPr>
              <a:t>　</a:t>
            </a:r>
            <a:r>
              <a:rPr lang="ja-JP" altLang="en-US" sz="1200" dirty="0">
                <a:latin typeface="HGP明朝E" panose="02020900000000000000" pitchFamily="18" charset="-128"/>
                <a:ea typeface="HGP明朝E" panose="02020900000000000000" pitchFamily="18" charset="-128"/>
              </a:rPr>
              <a:t>　　　　　問い合わせ先　 オアシス社会保険労務士事務所　鶴田　：　０９０</a:t>
            </a:r>
            <a:r>
              <a:rPr lang="en-US" altLang="ja-JP" sz="1200" dirty="0">
                <a:latin typeface="HGP明朝E" panose="02020900000000000000" pitchFamily="18" charset="-128"/>
                <a:ea typeface="HGP明朝E" panose="02020900000000000000" pitchFamily="18" charset="-128"/>
              </a:rPr>
              <a:t>-4134-4669</a:t>
            </a:r>
            <a:r>
              <a:rPr lang="ja-JP" altLang="en-US" sz="1200" dirty="0">
                <a:latin typeface="HGP明朝E" panose="02020900000000000000" pitchFamily="18" charset="-128"/>
                <a:ea typeface="HGP明朝E" panose="02020900000000000000" pitchFamily="18" charset="-128"/>
              </a:rPr>
              <a:t>　</a:t>
            </a:r>
            <a:r>
              <a:rPr lang="en-US" altLang="ja-JP" sz="1200" dirty="0">
                <a:latin typeface="HGP明朝E" panose="02020900000000000000" pitchFamily="18" charset="-128"/>
                <a:ea typeface="HGP明朝E" panose="02020900000000000000" pitchFamily="18" charset="-128"/>
              </a:rPr>
              <a:t>E-mail</a:t>
            </a:r>
            <a:r>
              <a:rPr lang="ja-JP" altLang="en-US" sz="1200" dirty="0">
                <a:latin typeface="HGP明朝E" panose="02020900000000000000" pitchFamily="18" charset="-128"/>
                <a:ea typeface="HGP明朝E" panose="02020900000000000000" pitchFamily="18" charset="-128"/>
              </a:rPr>
              <a:t>　：　</a:t>
            </a:r>
            <a:r>
              <a:rPr lang="en-US" altLang="ja-JP" sz="1200" dirty="0">
                <a:latin typeface="HGP明朝E" panose="02020900000000000000" pitchFamily="18" charset="-128"/>
                <a:ea typeface="HGP明朝E" panose="02020900000000000000" pitchFamily="18" charset="-128"/>
              </a:rPr>
              <a:t>oasiscareer@aj.wakwak.com</a:t>
            </a:r>
          </a:p>
        </p:txBody>
      </p:sp>
      <p:graphicFrame>
        <p:nvGraphicFramePr>
          <p:cNvPr id="2" name="表 1">
            <a:extLst>
              <a:ext uri="{FF2B5EF4-FFF2-40B4-BE49-F238E27FC236}">
                <a16:creationId xmlns:a16="http://schemas.microsoft.com/office/drawing/2014/main" id="{87B6CE17-1E2C-4AFB-BF33-3D3079AD55B7}"/>
              </a:ext>
            </a:extLst>
          </p:cNvPr>
          <p:cNvGraphicFramePr>
            <a:graphicFrameLocks noGrp="1"/>
          </p:cNvGraphicFramePr>
          <p:nvPr>
            <p:extLst>
              <p:ext uri="{D42A27DB-BD31-4B8C-83A1-F6EECF244321}">
                <p14:modId xmlns:p14="http://schemas.microsoft.com/office/powerpoint/2010/main" val="2020506311"/>
              </p:ext>
            </p:extLst>
          </p:nvPr>
        </p:nvGraphicFramePr>
        <p:xfrm>
          <a:off x="183994" y="2500439"/>
          <a:ext cx="8681224" cy="3004730"/>
        </p:xfrm>
        <a:graphic>
          <a:graphicData uri="http://schemas.openxmlformats.org/drawingml/2006/table">
            <a:tbl>
              <a:tblPr firstRow="1" bandRow="1">
                <a:tableStyleId>{5C22544A-7EE6-4342-B048-85BDC9FD1C3A}</a:tableStyleId>
              </a:tblPr>
              <a:tblGrid>
                <a:gridCol w="1120699">
                  <a:extLst>
                    <a:ext uri="{9D8B030D-6E8A-4147-A177-3AD203B41FA5}">
                      <a16:colId xmlns:a16="http://schemas.microsoft.com/office/drawing/2014/main" val="397622373"/>
                    </a:ext>
                  </a:extLst>
                </a:gridCol>
                <a:gridCol w="2826834">
                  <a:extLst>
                    <a:ext uri="{9D8B030D-6E8A-4147-A177-3AD203B41FA5}">
                      <a16:colId xmlns:a16="http://schemas.microsoft.com/office/drawing/2014/main" val="3067866222"/>
                    </a:ext>
                  </a:extLst>
                </a:gridCol>
                <a:gridCol w="1499839">
                  <a:extLst>
                    <a:ext uri="{9D8B030D-6E8A-4147-A177-3AD203B41FA5}">
                      <a16:colId xmlns:a16="http://schemas.microsoft.com/office/drawing/2014/main" val="252174762"/>
                    </a:ext>
                  </a:extLst>
                </a:gridCol>
                <a:gridCol w="3233852">
                  <a:extLst>
                    <a:ext uri="{9D8B030D-6E8A-4147-A177-3AD203B41FA5}">
                      <a16:colId xmlns:a16="http://schemas.microsoft.com/office/drawing/2014/main" val="1225237463"/>
                    </a:ext>
                  </a:extLst>
                </a:gridCol>
              </a:tblGrid>
              <a:tr h="600946">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お申込日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b="0" dirty="0">
                          <a:solidFill>
                            <a:schemeClr val="tx1"/>
                          </a:solidFill>
                          <a:latin typeface="HGP明朝E" panose="02020900000000000000" pitchFamily="18" charset="-128"/>
                          <a:ea typeface="HGP明朝E" panose="02020900000000000000" pitchFamily="18" charset="-128"/>
                        </a:rPr>
                        <a:t>　　　　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協賛金</a:t>
                      </a:r>
                      <a:endParaRPr kumimoji="1" lang="en-US" altLang="ja-JP"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□ブース出展 ： ５０</a:t>
                      </a:r>
                      <a:r>
                        <a:rPr kumimoji="1" lang="en-US" altLang="ja-JP" b="0" dirty="0">
                          <a:solidFill>
                            <a:schemeClr val="tx1"/>
                          </a:solidFill>
                          <a:latin typeface="HGP明朝E" panose="02020900000000000000" pitchFamily="18" charset="-128"/>
                          <a:ea typeface="HGP明朝E" panose="02020900000000000000" pitchFamily="18" charset="-128"/>
                        </a:rPr>
                        <a:t>,</a:t>
                      </a:r>
                      <a:r>
                        <a:rPr kumimoji="1" lang="ja-JP" altLang="en-US" b="0" dirty="0">
                          <a:solidFill>
                            <a:schemeClr val="tx1"/>
                          </a:solidFill>
                          <a:latin typeface="HGP明朝E" panose="02020900000000000000" pitchFamily="18" charset="-128"/>
                          <a:ea typeface="HGP明朝E" panose="02020900000000000000" pitchFamily="18" charset="-128"/>
                        </a:rPr>
                        <a:t>０００円（税別）</a:t>
                      </a:r>
                      <a:endParaRPr kumimoji="1" lang="en-US" altLang="ja-JP" b="0" dirty="0">
                        <a:solidFill>
                          <a:schemeClr val="tx1"/>
                        </a:solidFill>
                        <a:latin typeface="HGP明朝E" panose="02020900000000000000" pitchFamily="18" charset="-128"/>
                        <a:ea typeface="HGP明朝E" panose="02020900000000000000" pitchFamily="18" charset="-128"/>
                      </a:endParaRPr>
                    </a:p>
                    <a:p>
                      <a:r>
                        <a:rPr kumimoji="1" lang="ja-JP" altLang="en-US" b="0" dirty="0">
                          <a:solidFill>
                            <a:schemeClr val="tx1"/>
                          </a:solidFill>
                          <a:latin typeface="HGP明朝E" panose="02020900000000000000" pitchFamily="18" charset="-128"/>
                          <a:ea typeface="HGP明朝E" panose="02020900000000000000" pitchFamily="18" charset="-128"/>
                        </a:rPr>
                        <a:t>□パンフレット設置：１０</a:t>
                      </a:r>
                      <a:r>
                        <a:rPr kumimoji="1" lang="en-US" altLang="ja-JP" b="0" dirty="0">
                          <a:solidFill>
                            <a:schemeClr val="tx1"/>
                          </a:solidFill>
                          <a:latin typeface="HGP明朝E" panose="02020900000000000000" pitchFamily="18" charset="-128"/>
                          <a:ea typeface="HGP明朝E" panose="02020900000000000000" pitchFamily="18" charset="-128"/>
                        </a:rPr>
                        <a:t>,</a:t>
                      </a:r>
                      <a:r>
                        <a:rPr kumimoji="1" lang="ja-JP" altLang="en-US" b="0" dirty="0">
                          <a:solidFill>
                            <a:schemeClr val="tx1"/>
                          </a:solidFill>
                          <a:latin typeface="HGP明朝E" panose="02020900000000000000" pitchFamily="18" charset="-128"/>
                          <a:ea typeface="HGP明朝E" panose="02020900000000000000" pitchFamily="18" charset="-128"/>
                        </a:rPr>
                        <a:t>０００円（税別）</a:t>
                      </a:r>
                      <a:endParaRPr kumimoji="1" lang="en-US" altLang="ja-JP"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3648281"/>
                  </a:ext>
                </a:extLst>
              </a:tr>
              <a:tr h="600946">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貴社名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9508050"/>
                  </a:ext>
                </a:extLst>
              </a:tr>
              <a:tr h="600946">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6141051"/>
                  </a:ext>
                </a:extLst>
              </a:tr>
              <a:tr h="600946">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ご担当者名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ご担当者</a:t>
                      </a:r>
                      <a:endParaRPr kumimoji="1" lang="en-US" altLang="ja-JP" b="0" dirty="0">
                        <a:solidFill>
                          <a:schemeClr val="tx1"/>
                        </a:solidFill>
                        <a:latin typeface="HGP明朝E" panose="02020900000000000000" pitchFamily="18" charset="-128"/>
                        <a:ea typeface="HGP明朝E" panose="02020900000000000000" pitchFamily="18" charset="-128"/>
                      </a:endParaRPr>
                    </a:p>
                    <a:p>
                      <a:r>
                        <a:rPr kumimoji="1" lang="ja-JP" altLang="en-US" b="0" dirty="0">
                          <a:solidFill>
                            <a:schemeClr val="tx1"/>
                          </a:solidFill>
                          <a:latin typeface="HGP明朝E" panose="02020900000000000000" pitchFamily="18" charset="-128"/>
                          <a:ea typeface="HGP明朝E" panose="02020900000000000000" pitchFamily="18" charset="-128"/>
                        </a:rPr>
                        <a:t>部署名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9993860"/>
                  </a:ext>
                </a:extLst>
              </a:tr>
              <a:tr h="600946">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ご担当者</a:t>
                      </a:r>
                      <a:endParaRPr kumimoji="1" lang="en-US" altLang="ja-JP" b="0" dirty="0">
                        <a:solidFill>
                          <a:schemeClr val="tx1"/>
                        </a:solidFill>
                        <a:latin typeface="HGP明朝E" panose="02020900000000000000" pitchFamily="18" charset="-128"/>
                        <a:ea typeface="HGP明朝E" panose="02020900000000000000" pitchFamily="18" charset="-128"/>
                      </a:endParaRPr>
                    </a:p>
                    <a:p>
                      <a:r>
                        <a:rPr kumimoji="1" lang="ja-JP" altLang="en-US" b="0" dirty="0">
                          <a:solidFill>
                            <a:schemeClr val="tx1"/>
                          </a:solidFill>
                          <a:latin typeface="HGP明朝E" panose="02020900000000000000" pitchFamily="18" charset="-128"/>
                          <a:ea typeface="HGP明朝E" panose="02020900000000000000" pitchFamily="18" charset="-128"/>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b="0" dirty="0">
                          <a:solidFill>
                            <a:schemeClr val="tx1"/>
                          </a:solidFill>
                          <a:latin typeface="HGP明朝E" panose="02020900000000000000" pitchFamily="18" charset="-128"/>
                          <a:ea typeface="HGP明朝E" panose="02020900000000000000" pitchFamily="18" charset="-128"/>
                        </a:rPr>
                        <a:t>ご担当者</a:t>
                      </a:r>
                      <a:endParaRPr kumimoji="1" lang="en-US" altLang="ja-JP" b="0" dirty="0">
                        <a:solidFill>
                          <a:schemeClr val="tx1"/>
                        </a:solidFill>
                        <a:latin typeface="HGP明朝E" panose="02020900000000000000" pitchFamily="18" charset="-128"/>
                        <a:ea typeface="HGP明朝E" panose="02020900000000000000" pitchFamily="18" charset="-128"/>
                      </a:endParaRPr>
                    </a:p>
                    <a:p>
                      <a:r>
                        <a:rPr kumimoji="1" lang="en-US" altLang="ja-JP" b="0" dirty="0">
                          <a:solidFill>
                            <a:schemeClr val="tx1"/>
                          </a:solidFill>
                          <a:latin typeface="HGP明朝E" panose="02020900000000000000" pitchFamily="18" charset="-128"/>
                          <a:ea typeface="HGP明朝E" panose="02020900000000000000" pitchFamily="18" charset="-128"/>
                        </a:rPr>
                        <a:t>E-mail</a:t>
                      </a:r>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b="0" dirty="0">
                        <a:solidFill>
                          <a:schemeClr val="tx1"/>
                        </a:solidFill>
                        <a:latin typeface="HGP明朝E" panose="02020900000000000000" pitchFamily="18" charset="-128"/>
                        <a:ea typeface="HGP明朝E" panose="020209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7242847"/>
                  </a:ext>
                </a:extLst>
              </a:tr>
            </a:tbl>
          </a:graphicData>
        </a:graphic>
      </p:graphicFrame>
      <p:sp>
        <p:nvSpPr>
          <p:cNvPr id="17" name="タイトル 1">
            <a:extLst>
              <a:ext uri="{FF2B5EF4-FFF2-40B4-BE49-F238E27FC236}">
                <a16:creationId xmlns:a16="http://schemas.microsoft.com/office/drawing/2014/main" id="{F65ED685-15FD-45D7-B670-3C024A54CDC8}"/>
              </a:ext>
            </a:extLst>
          </p:cNvPr>
          <p:cNvSpPr txBox="1">
            <a:spLocks/>
          </p:cNvSpPr>
          <p:nvPr/>
        </p:nvSpPr>
        <p:spPr>
          <a:xfrm>
            <a:off x="3687476" y="4404616"/>
            <a:ext cx="438614" cy="407962"/>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a:latin typeface="HGP明朝E" panose="02020900000000000000" pitchFamily="18" charset="-128"/>
                <a:ea typeface="HGP明朝E" panose="02020900000000000000" pitchFamily="18" charset="-128"/>
              </a:rPr>
              <a:t>印</a:t>
            </a:r>
            <a:endParaRPr lang="en-US" altLang="ja-JP" sz="1400" dirty="0">
              <a:latin typeface="HGP明朝E" panose="02020900000000000000" pitchFamily="18" charset="-128"/>
              <a:ea typeface="HGP明朝E" panose="02020900000000000000" pitchFamily="18" charset="-128"/>
            </a:endParaRPr>
          </a:p>
        </p:txBody>
      </p:sp>
      <p:sp>
        <p:nvSpPr>
          <p:cNvPr id="18" name="タイトル 1">
            <a:extLst>
              <a:ext uri="{FF2B5EF4-FFF2-40B4-BE49-F238E27FC236}">
                <a16:creationId xmlns:a16="http://schemas.microsoft.com/office/drawing/2014/main" id="{1BC2116E-A953-4AD7-BB8E-032B691318B2}"/>
              </a:ext>
            </a:extLst>
          </p:cNvPr>
          <p:cNvSpPr txBox="1">
            <a:spLocks/>
          </p:cNvSpPr>
          <p:nvPr/>
        </p:nvSpPr>
        <p:spPr>
          <a:xfrm>
            <a:off x="8362484" y="3124403"/>
            <a:ext cx="438614" cy="328019"/>
          </a:xfrm>
          <a:prstGeom prst="rect">
            <a:avLst/>
          </a:prstGeom>
        </p:spPr>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a:latin typeface="HGP明朝E" panose="02020900000000000000" pitchFamily="18" charset="-128"/>
                <a:ea typeface="HGP明朝E" panose="02020900000000000000" pitchFamily="18" charset="-128"/>
              </a:rPr>
              <a:t>印</a:t>
            </a:r>
            <a:endParaRPr lang="en-US" altLang="ja-JP" sz="1400" dirty="0">
              <a:latin typeface="HGP明朝E" panose="02020900000000000000" pitchFamily="18" charset="-128"/>
              <a:ea typeface="HGP明朝E" panose="02020900000000000000" pitchFamily="18" charset="-128"/>
            </a:endParaRPr>
          </a:p>
        </p:txBody>
      </p:sp>
      <p:sp>
        <p:nvSpPr>
          <p:cNvPr id="3" name="正方形/長方形 2">
            <a:extLst>
              <a:ext uri="{FF2B5EF4-FFF2-40B4-BE49-F238E27FC236}">
                <a16:creationId xmlns:a16="http://schemas.microsoft.com/office/drawing/2014/main" id="{EA8E580C-920E-4F3B-AA4A-36DB81467C8F}"/>
              </a:ext>
            </a:extLst>
          </p:cNvPr>
          <p:cNvSpPr/>
          <p:nvPr/>
        </p:nvSpPr>
        <p:spPr>
          <a:xfrm>
            <a:off x="119874" y="5562928"/>
            <a:ext cx="8745344" cy="577081"/>
          </a:xfrm>
          <a:prstGeom prst="rect">
            <a:avLst/>
          </a:prstGeom>
        </p:spPr>
        <p:txBody>
          <a:bodyPr wrap="square">
            <a:spAutoFit/>
          </a:bodyPr>
          <a:lstStyle/>
          <a:p>
            <a:r>
              <a:rPr lang="ja-JP" altLang="en-US" sz="1050" dirty="0">
                <a:latin typeface="HGP明朝E" panose="02020900000000000000" pitchFamily="18" charset="-128"/>
                <a:ea typeface="HGP明朝E" panose="02020900000000000000" pitchFamily="18" charset="-128"/>
              </a:rPr>
              <a:t>■協賛企業案内冊子を作成し、参加</a:t>
            </a:r>
            <a:r>
              <a:rPr lang="en-US" altLang="ja-JP" sz="1050" dirty="0">
                <a:latin typeface="HGP明朝E" panose="02020900000000000000" pitchFamily="18" charset="-128"/>
                <a:ea typeface="HGP明朝E" panose="02020900000000000000" pitchFamily="18" charset="-128"/>
              </a:rPr>
              <a:t>Dr.</a:t>
            </a:r>
            <a:r>
              <a:rPr lang="ja-JP" altLang="en-US" sz="1050" dirty="0">
                <a:latin typeface="HGP明朝E" panose="02020900000000000000" pitchFamily="18" charset="-128"/>
                <a:ea typeface="HGP明朝E" panose="02020900000000000000" pitchFamily="18" charset="-128"/>
              </a:rPr>
              <a:t>全員に配布いたします。内容につきまして、お申し込み後、ご連絡させて頂きます。</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a:t>
            </a:r>
            <a:r>
              <a:rPr lang="en-US" altLang="ja-JP" sz="1050" dirty="0">
                <a:latin typeface="HGP明朝E" panose="02020900000000000000" pitchFamily="18" charset="-128"/>
                <a:ea typeface="HGP明朝E" panose="02020900000000000000" pitchFamily="18" charset="-128"/>
              </a:rPr>
              <a:t>7</a:t>
            </a:r>
            <a:r>
              <a:rPr lang="ja-JP" altLang="en-US" sz="1050" dirty="0">
                <a:latin typeface="HGP明朝E" panose="02020900000000000000" pitchFamily="18" charset="-128"/>
                <a:ea typeface="HGP明朝E" panose="02020900000000000000" pitchFamily="18" charset="-128"/>
              </a:rPr>
              <a:t>月上旬に事務局よりご請求書をお送りさせて頂きます。お支払い期日は</a:t>
            </a:r>
            <a:r>
              <a:rPr lang="en-US" altLang="ja-JP" sz="1050" dirty="0">
                <a:latin typeface="HGP明朝E" panose="02020900000000000000" pitchFamily="18" charset="-128"/>
                <a:ea typeface="HGP明朝E" panose="02020900000000000000" pitchFamily="18" charset="-128"/>
              </a:rPr>
              <a:t>8</a:t>
            </a:r>
            <a:r>
              <a:rPr lang="ja-JP" altLang="en-US" sz="1050" dirty="0">
                <a:latin typeface="HGP明朝E" panose="02020900000000000000" pitchFamily="18" charset="-128"/>
                <a:ea typeface="HGP明朝E" panose="02020900000000000000" pitchFamily="18" charset="-128"/>
              </a:rPr>
              <a:t>月末日となります。社内の締めなどの関係でお支払い日のご都合が悪い場合は、ご相談下さい。 </a:t>
            </a:r>
          </a:p>
        </p:txBody>
      </p:sp>
    </p:spTree>
    <p:extLst>
      <p:ext uri="{BB962C8B-B14F-4D97-AF65-F5344CB8AC3E}">
        <p14:creationId xmlns:p14="http://schemas.microsoft.com/office/powerpoint/2010/main" val="38962735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690</TotalTime>
  <Words>866</Words>
  <Application>Microsoft Office PowerPoint</Application>
  <PresentationFormat>画面に合わせる (4:3)</PresentationFormat>
  <Paragraphs>116</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7</vt:i4>
      </vt:variant>
    </vt:vector>
  </HeadingPairs>
  <TitlesOfParts>
    <vt:vector size="14" baseType="lpstr">
      <vt:lpstr>HGP明朝E</vt:lpstr>
      <vt:lpstr>メイリオ</vt:lpstr>
      <vt:lpstr>游ゴシック</vt:lpstr>
      <vt:lpstr>游ゴシック Light</vt:lpstr>
      <vt:lpstr>Arial</vt:lpstr>
      <vt:lpstr>Office テーマ</vt:lpstr>
      <vt:lpstr>デザインの設定</vt:lpstr>
      <vt:lpstr> 2025年 一般社団法人メディカルスタディ協会 医院開業勉強会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 一般社団法人メディカルスタディ協会 医院開業勉強会</dc:title>
  <dc:creator>s.suzuki</dc:creator>
  <cp:lastModifiedBy>雄 鶴田</cp:lastModifiedBy>
  <cp:revision>73</cp:revision>
  <cp:lastPrinted>2023-05-10T10:54:59Z</cp:lastPrinted>
  <dcterms:created xsi:type="dcterms:W3CDTF">2018-02-02T02:14:33Z</dcterms:created>
  <dcterms:modified xsi:type="dcterms:W3CDTF">2025-03-19T13:22:57Z</dcterms:modified>
</cp:coreProperties>
</file>